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56" r:id="rId2"/>
    <p:sldId id="294" r:id="rId3"/>
    <p:sldId id="295" r:id="rId4"/>
    <p:sldId id="296" r:id="rId5"/>
    <p:sldId id="297" r:id="rId6"/>
    <p:sldId id="258" r:id="rId7"/>
    <p:sldId id="288" r:id="rId8"/>
    <p:sldId id="289" r:id="rId9"/>
    <p:sldId id="299" r:id="rId10"/>
    <p:sldId id="267" r:id="rId11"/>
    <p:sldId id="272" r:id="rId12"/>
    <p:sldId id="273" r:id="rId13"/>
    <p:sldId id="277" r:id="rId14"/>
    <p:sldId id="275" r:id="rId15"/>
    <p:sldId id="279" r:id="rId16"/>
    <p:sldId id="274" r:id="rId17"/>
    <p:sldId id="264" r:id="rId18"/>
    <p:sldId id="276" r:id="rId19"/>
    <p:sldId id="270" r:id="rId20"/>
    <p:sldId id="268" r:id="rId21"/>
    <p:sldId id="269" r:id="rId22"/>
    <p:sldId id="285" r:id="rId23"/>
    <p:sldId id="286" r:id="rId24"/>
    <p:sldId id="287" r:id="rId25"/>
    <p:sldId id="282" r:id="rId26"/>
    <p:sldId id="284" r:id="rId27"/>
    <p:sldId id="283" r:id="rId28"/>
    <p:sldId id="291" r:id="rId29"/>
    <p:sldId id="292" r:id="rId30"/>
    <p:sldId id="293" r:id="rId31"/>
    <p:sldId id="262" r:id="rId32"/>
    <p:sldId id="266" r:id="rId33"/>
    <p:sldId id="259" r:id="rId34"/>
  </p:sldIdLst>
  <p:sldSz cx="9144000" cy="6858000" type="screen4x3"/>
  <p:notesSz cx="9928225" cy="6797675"/>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784" autoAdjust="0"/>
    <p:restoredTop sz="94660"/>
  </p:normalViewPr>
  <p:slideViewPr>
    <p:cSldViewPr>
      <p:cViewPr varScale="1">
        <p:scale>
          <a:sx n="70" d="100"/>
          <a:sy n="70" d="100"/>
        </p:scale>
        <p:origin x="74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302231" cy="341064"/>
          </a:xfrm>
          <a:prstGeom prst="rect">
            <a:avLst/>
          </a:prstGeom>
        </p:spPr>
        <p:txBody>
          <a:bodyPr vert="horz" lIns="91440" tIns="45720" rIns="91440" bIns="45720" rtlCol="0"/>
          <a:lstStyle>
            <a:lvl1pPr algn="l">
              <a:defRPr sz="1200"/>
            </a:lvl1pPr>
          </a:lstStyle>
          <a:p>
            <a:endParaRPr lang="lv-LV"/>
          </a:p>
        </p:txBody>
      </p:sp>
      <p:sp>
        <p:nvSpPr>
          <p:cNvPr id="3" name="Date Placeholder 2"/>
          <p:cNvSpPr>
            <a:spLocks noGrp="1"/>
          </p:cNvSpPr>
          <p:nvPr>
            <p:ph type="dt" sz="quarter" idx="1"/>
          </p:nvPr>
        </p:nvSpPr>
        <p:spPr>
          <a:xfrm>
            <a:off x="5623697" y="1"/>
            <a:ext cx="4302231" cy="341064"/>
          </a:xfrm>
          <a:prstGeom prst="rect">
            <a:avLst/>
          </a:prstGeom>
        </p:spPr>
        <p:txBody>
          <a:bodyPr vert="horz" lIns="91440" tIns="45720" rIns="91440" bIns="45720" rtlCol="0"/>
          <a:lstStyle>
            <a:lvl1pPr algn="r">
              <a:defRPr sz="1200"/>
            </a:lvl1pPr>
          </a:lstStyle>
          <a:p>
            <a:fld id="{875B4369-78ED-4A29-9F1F-EDEAE879B4A1}" type="datetimeFigureOut">
              <a:rPr lang="lv-LV" smtClean="0"/>
              <a:t>2014.04.10.</a:t>
            </a:fld>
            <a:endParaRPr lang="lv-LV"/>
          </a:p>
        </p:txBody>
      </p:sp>
      <p:sp>
        <p:nvSpPr>
          <p:cNvPr id="4" name="Footer Placeholder 3"/>
          <p:cNvSpPr>
            <a:spLocks noGrp="1"/>
          </p:cNvSpPr>
          <p:nvPr>
            <p:ph type="ftr" sz="quarter" idx="2"/>
          </p:nvPr>
        </p:nvSpPr>
        <p:spPr>
          <a:xfrm>
            <a:off x="0" y="6456612"/>
            <a:ext cx="4302231" cy="341063"/>
          </a:xfrm>
          <a:prstGeom prst="rect">
            <a:avLst/>
          </a:prstGeom>
        </p:spPr>
        <p:txBody>
          <a:bodyPr vert="horz" lIns="91440" tIns="45720" rIns="91440" bIns="45720" rtlCol="0" anchor="b"/>
          <a:lstStyle>
            <a:lvl1pPr algn="l">
              <a:defRPr sz="1200"/>
            </a:lvl1pPr>
          </a:lstStyle>
          <a:p>
            <a:endParaRPr lang="lv-LV"/>
          </a:p>
        </p:txBody>
      </p:sp>
      <p:sp>
        <p:nvSpPr>
          <p:cNvPr id="5" name="Slide Number Placeholder 4"/>
          <p:cNvSpPr>
            <a:spLocks noGrp="1"/>
          </p:cNvSpPr>
          <p:nvPr>
            <p:ph type="sldNum" sz="quarter" idx="3"/>
          </p:nvPr>
        </p:nvSpPr>
        <p:spPr>
          <a:xfrm>
            <a:off x="5623697" y="6456612"/>
            <a:ext cx="4302231" cy="341063"/>
          </a:xfrm>
          <a:prstGeom prst="rect">
            <a:avLst/>
          </a:prstGeom>
        </p:spPr>
        <p:txBody>
          <a:bodyPr vert="horz" lIns="91440" tIns="45720" rIns="91440" bIns="45720" rtlCol="0" anchor="b"/>
          <a:lstStyle>
            <a:lvl1pPr algn="r">
              <a:defRPr sz="1200"/>
            </a:lvl1pPr>
          </a:lstStyle>
          <a:p>
            <a:fld id="{C5D0B9F4-8B90-4CE4-B41C-D19773C3434C}" type="slidenum">
              <a:rPr lang="lv-LV" smtClean="0"/>
              <a:t>‹#›</a:t>
            </a:fld>
            <a:endParaRPr lang="lv-LV"/>
          </a:p>
        </p:txBody>
      </p:sp>
    </p:spTree>
    <p:extLst>
      <p:ext uri="{BB962C8B-B14F-4D97-AF65-F5344CB8AC3E}">
        <p14:creationId xmlns:p14="http://schemas.microsoft.com/office/powerpoint/2010/main" val="29198722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2231" cy="339884"/>
          </a:xfrm>
          <a:prstGeom prst="rect">
            <a:avLst/>
          </a:prstGeom>
        </p:spPr>
        <p:txBody>
          <a:bodyPr vert="horz" lIns="91440" tIns="45720" rIns="91440" bIns="45720" rtlCol="0"/>
          <a:lstStyle>
            <a:lvl1pPr algn="l">
              <a:defRPr sz="1200"/>
            </a:lvl1pPr>
          </a:lstStyle>
          <a:p>
            <a:endParaRPr lang="lv-LV"/>
          </a:p>
        </p:txBody>
      </p:sp>
      <p:sp>
        <p:nvSpPr>
          <p:cNvPr id="3" name="Date Placeholder 2"/>
          <p:cNvSpPr>
            <a:spLocks noGrp="1"/>
          </p:cNvSpPr>
          <p:nvPr>
            <p:ph type="dt" idx="1"/>
          </p:nvPr>
        </p:nvSpPr>
        <p:spPr>
          <a:xfrm>
            <a:off x="5623697" y="0"/>
            <a:ext cx="4302231" cy="339884"/>
          </a:xfrm>
          <a:prstGeom prst="rect">
            <a:avLst/>
          </a:prstGeom>
        </p:spPr>
        <p:txBody>
          <a:bodyPr vert="horz" lIns="91440" tIns="45720" rIns="91440" bIns="45720" rtlCol="0"/>
          <a:lstStyle>
            <a:lvl1pPr algn="r">
              <a:defRPr sz="1200"/>
            </a:lvl1pPr>
          </a:lstStyle>
          <a:p>
            <a:fld id="{D8AC4036-AAE2-4314-A2FF-344439614A3F}" type="datetimeFigureOut">
              <a:rPr lang="lv-LV" smtClean="0"/>
              <a:t>2014.04.10.</a:t>
            </a:fld>
            <a:endParaRPr lang="lv-LV"/>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endParaRPr lang="lv-LV"/>
          </a:p>
        </p:txBody>
      </p:sp>
      <p:sp>
        <p:nvSpPr>
          <p:cNvPr id="5" name="Notes Placeholder 4"/>
          <p:cNvSpPr>
            <a:spLocks noGrp="1"/>
          </p:cNvSpPr>
          <p:nvPr>
            <p:ph type="body" sz="quarter" idx="3"/>
          </p:nvPr>
        </p:nvSpPr>
        <p:spPr>
          <a:xfrm>
            <a:off x="992823" y="3228896"/>
            <a:ext cx="7942580" cy="305895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v-LV"/>
          </a:p>
        </p:txBody>
      </p:sp>
      <p:sp>
        <p:nvSpPr>
          <p:cNvPr id="6" name="Footer Placeholder 5"/>
          <p:cNvSpPr>
            <a:spLocks noGrp="1"/>
          </p:cNvSpPr>
          <p:nvPr>
            <p:ph type="ftr" sz="quarter" idx="4"/>
          </p:nvPr>
        </p:nvSpPr>
        <p:spPr>
          <a:xfrm>
            <a:off x="0" y="6456612"/>
            <a:ext cx="4302231" cy="339884"/>
          </a:xfrm>
          <a:prstGeom prst="rect">
            <a:avLst/>
          </a:prstGeom>
        </p:spPr>
        <p:txBody>
          <a:bodyPr vert="horz" lIns="91440" tIns="45720" rIns="91440" bIns="45720" rtlCol="0" anchor="b"/>
          <a:lstStyle>
            <a:lvl1pPr algn="l">
              <a:defRPr sz="1200"/>
            </a:lvl1pPr>
          </a:lstStyle>
          <a:p>
            <a:endParaRPr lang="lv-LV"/>
          </a:p>
        </p:txBody>
      </p:sp>
      <p:sp>
        <p:nvSpPr>
          <p:cNvPr id="7" name="Slide Number Placeholder 6"/>
          <p:cNvSpPr>
            <a:spLocks noGrp="1"/>
          </p:cNvSpPr>
          <p:nvPr>
            <p:ph type="sldNum" sz="quarter" idx="5"/>
          </p:nvPr>
        </p:nvSpPr>
        <p:spPr>
          <a:xfrm>
            <a:off x="5623697" y="6456612"/>
            <a:ext cx="4302231" cy="339884"/>
          </a:xfrm>
          <a:prstGeom prst="rect">
            <a:avLst/>
          </a:prstGeom>
        </p:spPr>
        <p:txBody>
          <a:bodyPr vert="horz" lIns="91440" tIns="45720" rIns="91440" bIns="45720" rtlCol="0" anchor="b"/>
          <a:lstStyle>
            <a:lvl1pPr algn="r">
              <a:defRPr sz="1200"/>
            </a:lvl1pPr>
          </a:lstStyle>
          <a:p>
            <a:fld id="{FA7DAE0D-D4BA-4929-B34A-72401B54C19F}" type="slidenum">
              <a:rPr lang="lv-LV" smtClean="0"/>
              <a:t>‹#›</a:t>
            </a:fld>
            <a:endParaRPr lang="lv-LV"/>
          </a:p>
        </p:txBody>
      </p:sp>
    </p:spTree>
    <p:extLst>
      <p:ext uri="{BB962C8B-B14F-4D97-AF65-F5344CB8AC3E}">
        <p14:creationId xmlns:p14="http://schemas.microsoft.com/office/powerpoint/2010/main" val="72349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10"/>
          </p:nvPr>
        </p:nvSpPr>
        <p:spPr/>
        <p:txBody>
          <a:bodyPr/>
          <a:lstStyle/>
          <a:p>
            <a:fld id="{FA7DAE0D-D4BA-4929-B34A-72401B54C19F}" type="slidenum">
              <a:rPr lang="lv-LV" smtClean="0"/>
              <a:t>17</a:t>
            </a:fld>
            <a:endParaRPr lang="lv-LV"/>
          </a:p>
        </p:txBody>
      </p:sp>
    </p:spTree>
    <p:extLst>
      <p:ext uri="{BB962C8B-B14F-4D97-AF65-F5344CB8AC3E}">
        <p14:creationId xmlns:p14="http://schemas.microsoft.com/office/powerpoint/2010/main" val="364912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A"/>
          </a:p>
        </p:txBody>
      </p:sp>
      <p:sp>
        <p:nvSpPr>
          <p:cNvPr id="4" name="Espace réservé de la date 3"/>
          <p:cNvSpPr>
            <a:spLocks noGrp="1"/>
          </p:cNvSpPr>
          <p:nvPr>
            <p:ph type="dt" sz="half" idx="10"/>
          </p:nvPr>
        </p:nvSpPr>
        <p:spPr/>
        <p:txBody>
          <a:bodyPr/>
          <a:lstStyle>
            <a:lvl1pPr>
              <a:defRPr/>
            </a:lvl1pPr>
          </a:lstStyle>
          <a:p>
            <a:pPr>
              <a:defRPr/>
            </a:pPr>
            <a:fld id="{A1298579-F9FD-47CF-84F2-4B365E946E51}" type="datetimeFigureOut">
              <a:rPr lang="fr-FR"/>
              <a:pPr>
                <a:defRPr/>
              </a:pPr>
              <a:t>10/04/2014</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EECE09D7-D7CC-427A-A7F7-6CAF24F32A43}" type="slidenum">
              <a:rPr lang="fr-CA"/>
              <a:pPr>
                <a:defRPr/>
              </a:pPr>
              <a:t>‹#›</a:t>
            </a:fld>
            <a:endParaRPr lang="fr-CA"/>
          </a:p>
        </p:txBody>
      </p:sp>
    </p:spTree>
    <p:extLst>
      <p:ext uri="{BB962C8B-B14F-4D97-AF65-F5344CB8AC3E}">
        <p14:creationId xmlns:p14="http://schemas.microsoft.com/office/powerpoint/2010/main" val="290623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D38A29B0-A540-4AFD-A35D-2F2D37B4176E}" type="datetimeFigureOut">
              <a:rPr lang="fr-FR"/>
              <a:pPr>
                <a:defRPr/>
              </a:pPr>
              <a:t>10/04/2014</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3DF1CF24-21C3-4D89-8B18-43E66F9B9AAD}" type="slidenum">
              <a:rPr lang="fr-CA"/>
              <a:pPr>
                <a:defRPr/>
              </a:pPr>
              <a:t>‹#›</a:t>
            </a:fld>
            <a:endParaRPr lang="fr-CA"/>
          </a:p>
        </p:txBody>
      </p:sp>
    </p:spTree>
    <p:extLst>
      <p:ext uri="{BB962C8B-B14F-4D97-AF65-F5344CB8AC3E}">
        <p14:creationId xmlns:p14="http://schemas.microsoft.com/office/powerpoint/2010/main" val="1132354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01547CD8-3249-4337-8829-A83C18B4AF66}" type="datetimeFigureOut">
              <a:rPr lang="fr-FR"/>
              <a:pPr>
                <a:defRPr/>
              </a:pPr>
              <a:t>10/04/2014</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FD679B81-9C1E-4FC9-80F9-CF27089BB519}" type="slidenum">
              <a:rPr lang="fr-CA"/>
              <a:pPr>
                <a:defRPr/>
              </a:pPr>
              <a:t>‹#›</a:t>
            </a:fld>
            <a:endParaRPr lang="fr-CA"/>
          </a:p>
        </p:txBody>
      </p:sp>
    </p:spTree>
    <p:extLst>
      <p:ext uri="{BB962C8B-B14F-4D97-AF65-F5344CB8AC3E}">
        <p14:creationId xmlns:p14="http://schemas.microsoft.com/office/powerpoint/2010/main" val="1934331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2CAD405-76FA-4BF0-936F-A6D102B5BCF7}" type="datetimeFigureOut">
              <a:rPr lang="fr-FR"/>
              <a:pPr>
                <a:defRPr/>
              </a:pPr>
              <a:t>10/04/2014</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2F8A0F1E-6865-4623-B110-414F92878AF6}" type="slidenum">
              <a:rPr lang="fr-CA"/>
              <a:pPr>
                <a:defRPr/>
              </a:pPr>
              <a:t>‹#›</a:t>
            </a:fld>
            <a:endParaRPr lang="fr-CA"/>
          </a:p>
        </p:txBody>
      </p:sp>
    </p:spTree>
    <p:extLst>
      <p:ext uri="{BB962C8B-B14F-4D97-AF65-F5344CB8AC3E}">
        <p14:creationId xmlns:p14="http://schemas.microsoft.com/office/powerpoint/2010/main" val="827736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C7B124E9-1F35-4485-A470-A9DA004917F9}" type="datetimeFigureOut">
              <a:rPr lang="fr-FR"/>
              <a:pPr>
                <a:defRPr/>
              </a:pPr>
              <a:t>10/04/2014</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AF2C39DA-3D62-4353-8762-2FE809BB2A2A}" type="slidenum">
              <a:rPr lang="fr-CA"/>
              <a:pPr>
                <a:defRPr/>
              </a:pPr>
              <a:t>‹#›</a:t>
            </a:fld>
            <a:endParaRPr lang="fr-CA"/>
          </a:p>
        </p:txBody>
      </p:sp>
    </p:spTree>
    <p:extLst>
      <p:ext uri="{BB962C8B-B14F-4D97-AF65-F5344CB8AC3E}">
        <p14:creationId xmlns:p14="http://schemas.microsoft.com/office/powerpoint/2010/main" val="2451855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e la date 3"/>
          <p:cNvSpPr>
            <a:spLocks noGrp="1"/>
          </p:cNvSpPr>
          <p:nvPr>
            <p:ph type="dt" sz="half" idx="10"/>
          </p:nvPr>
        </p:nvSpPr>
        <p:spPr/>
        <p:txBody>
          <a:bodyPr/>
          <a:lstStyle>
            <a:lvl1pPr>
              <a:defRPr/>
            </a:lvl1pPr>
          </a:lstStyle>
          <a:p>
            <a:pPr>
              <a:defRPr/>
            </a:pPr>
            <a:fld id="{CCC52F10-1D99-4B89-B93E-9065F94CD182}" type="datetimeFigureOut">
              <a:rPr lang="fr-FR"/>
              <a:pPr>
                <a:defRPr/>
              </a:pPr>
              <a:t>10/04/2014</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CCF32715-09E8-4305-B739-ED06331F1C44}" type="slidenum">
              <a:rPr lang="fr-CA"/>
              <a:pPr>
                <a:defRPr/>
              </a:pPr>
              <a:t>‹#›</a:t>
            </a:fld>
            <a:endParaRPr lang="fr-CA"/>
          </a:p>
        </p:txBody>
      </p:sp>
    </p:spTree>
    <p:extLst>
      <p:ext uri="{BB962C8B-B14F-4D97-AF65-F5344CB8AC3E}">
        <p14:creationId xmlns:p14="http://schemas.microsoft.com/office/powerpoint/2010/main" val="3289909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Espace réservé de la date 3"/>
          <p:cNvSpPr>
            <a:spLocks noGrp="1"/>
          </p:cNvSpPr>
          <p:nvPr>
            <p:ph type="dt" sz="half" idx="10"/>
          </p:nvPr>
        </p:nvSpPr>
        <p:spPr/>
        <p:txBody>
          <a:bodyPr/>
          <a:lstStyle>
            <a:lvl1pPr>
              <a:defRPr/>
            </a:lvl1pPr>
          </a:lstStyle>
          <a:p>
            <a:pPr>
              <a:defRPr/>
            </a:pPr>
            <a:fld id="{DBE4DC53-4EAA-4F2E-B6CE-62E9FDF2D0E0}" type="datetimeFigureOut">
              <a:rPr lang="fr-FR"/>
              <a:pPr>
                <a:defRPr/>
              </a:pPr>
              <a:t>10/04/2014</a:t>
            </a:fld>
            <a:endParaRPr lang="fr-CA"/>
          </a:p>
        </p:txBody>
      </p:sp>
      <p:sp>
        <p:nvSpPr>
          <p:cNvPr id="8" name="Espace réservé du pied de page 4"/>
          <p:cNvSpPr>
            <a:spLocks noGrp="1"/>
          </p:cNvSpPr>
          <p:nvPr>
            <p:ph type="ftr" sz="quarter" idx="11"/>
          </p:nvPr>
        </p:nvSpPr>
        <p:spPr/>
        <p:txBody>
          <a:bodyPr/>
          <a:lstStyle>
            <a:lvl1pPr>
              <a:defRPr/>
            </a:lvl1pPr>
          </a:lstStyle>
          <a:p>
            <a:pPr>
              <a:defRPr/>
            </a:pPr>
            <a:endParaRPr lang="fr-CA"/>
          </a:p>
        </p:txBody>
      </p:sp>
      <p:sp>
        <p:nvSpPr>
          <p:cNvPr id="9" name="Espace réservé du numéro de diapositive 5"/>
          <p:cNvSpPr>
            <a:spLocks noGrp="1"/>
          </p:cNvSpPr>
          <p:nvPr>
            <p:ph type="sldNum" sz="quarter" idx="12"/>
          </p:nvPr>
        </p:nvSpPr>
        <p:spPr/>
        <p:txBody>
          <a:bodyPr/>
          <a:lstStyle>
            <a:lvl1pPr>
              <a:defRPr/>
            </a:lvl1pPr>
          </a:lstStyle>
          <a:p>
            <a:pPr>
              <a:defRPr/>
            </a:pPr>
            <a:fld id="{5C97BFA3-80D8-457E-B8A2-5E08D6F03D76}" type="slidenum">
              <a:rPr lang="fr-CA"/>
              <a:pPr>
                <a:defRPr/>
              </a:pPr>
              <a:t>‹#›</a:t>
            </a:fld>
            <a:endParaRPr lang="fr-CA"/>
          </a:p>
        </p:txBody>
      </p:sp>
    </p:spTree>
    <p:extLst>
      <p:ext uri="{BB962C8B-B14F-4D97-AF65-F5344CB8AC3E}">
        <p14:creationId xmlns:p14="http://schemas.microsoft.com/office/powerpoint/2010/main" val="136307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e la date 3"/>
          <p:cNvSpPr>
            <a:spLocks noGrp="1"/>
          </p:cNvSpPr>
          <p:nvPr>
            <p:ph type="dt" sz="half" idx="10"/>
          </p:nvPr>
        </p:nvSpPr>
        <p:spPr/>
        <p:txBody>
          <a:bodyPr/>
          <a:lstStyle>
            <a:lvl1pPr>
              <a:defRPr/>
            </a:lvl1pPr>
          </a:lstStyle>
          <a:p>
            <a:pPr>
              <a:defRPr/>
            </a:pPr>
            <a:fld id="{23B60F7D-0828-412B-AEF0-333043B40533}" type="datetimeFigureOut">
              <a:rPr lang="fr-FR"/>
              <a:pPr>
                <a:defRPr/>
              </a:pPr>
              <a:t>10/04/2014</a:t>
            </a:fld>
            <a:endParaRPr lang="fr-CA"/>
          </a:p>
        </p:txBody>
      </p:sp>
      <p:sp>
        <p:nvSpPr>
          <p:cNvPr id="4" name="Espace réservé du pied de page 4"/>
          <p:cNvSpPr>
            <a:spLocks noGrp="1"/>
          </p:cNvSpPr>
          <p:nvPr>
            <p:ph type="ftr" sz="quarter" idx="11"/>
          </p:nvPr>
        </p:nvSpPr>
        <p:spPr/>
        <p:txBody>
          <a:bodyPr/>
          <a:lstStyle>
            <a:lvl1pPr>
              <a:defRPr/>
            </a:lvl1pPr>
          </a:lstStyle>
          <a:p>
            <a:pPr>
              <a:defRPr/>
            </a:pPr>
            <a:endParaRPr lang="fr-CA"/>
          </a:p>
        </p:txBody>
      </p:sp>
      <p:sp>
        <p:nvSpPr>
          <p:cNvPr id="5" name="Espace réservé du numéro de diapositive 5"/>
          <p:cNvSpPr>
            <a:spLocks noGrp="1"/>
          </p:cNvSpPr>
          <p:nvPr>
            <p:ph type="sldNum" sz="quarter" idx="12"/>
          </p:nvPr>
        </p:nvSpPr>
        <p:spPr/>
        <p:txBody>
          <a:bodyPr/>
          <a:lstStyle>
            <a:lvl1pPr>
              <a:defRPr/>
            </a:lvl1pPr>
          </a:lstStyle>
          <a:p>
            <a:pPr>
              <a:defRPr/>
            </a:pPr>
            <a:fld id="{8E3FE7C5-849A-4046-A104-7CFCA153A4FF}" type="slidenum">
              <a:rPr lang="fr-CA"/>
              <a:pPr>
                <a:defRPr/>
              </a:pPr>
              <a:t>‹#›</a:t>
            </a:fld>
            <a:endParaRPr lang="fr-CA"/>
          </a:p>
        </p:txBody>
      </p:sp>
    </p:spTree>
    <p:extLst>
      <p:ext uri="{BB962C8B-B14F-4D97-AF65-F5344CB8AC3E}">
        <p14:creationId xmlns:p14="http://schemas.microsoft.com/office/powerpoint/2010/main" val="4186497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A8F9CCAE-B217-42F8-9B53-F359D83D5DDD}" type="datetimeFigureOut">
              <a:rPr lang="fr-FR"/>
              <a:pPr>
                <a:defRPr/>
              </a:pPr>
              <a:t>10/04/2014</a:t>
            </a:fld>
            <a:endParaRPr lang="fr-CA"/>
          </a:p>
        </p:txBody>
      </p:sp>
      <p:sp>
        <p:nvSpPr>
          <p:cNvPr id="3" name="Espace réservé du pied de page 4"/>
          <p:cNvSpPr>
            <a:spLocks noGrp="1"/>
          </p:cNvSpPr>
          <p:nvPr>
            <p:ph type="ftr" sz="quarter" idx="11"/>
          </p:nvPr>
        </p:nvSpPr>
        <p:spPr/>
        <p:txBody>
          <a:bodyPr/>
          <a:lstStyle>
            <a:lvl1pPr>
              <a:defRPr/>
            </a:lvl1pPr>
          </a:lstStyle>
          <a:p>
            <a:pPr>
              <a:defRPr/>
            </a:pPr>
            <a:endParaRPr lang="fr-CA"/>
          </a:p>
        </p:txBody>
      </p:sp>
      <p:sp>
        <p:nvSpPr>
          <p:cNvPr id="4" name="Espace réservé du numéro de diapositive 5"/>
          <p:cNvSpPr>
            <a:spLocks noGrp="1"/>
          </p:cNvSpPr>
          <p:nvPr>
            <p:ph type="sldNum" sz="quarter" idx="12"/>
          </p:nvPr>
        </p:nvSpPr>
        <p:spPr/>
        <p:txBody>
          <a:bodyPr/>
          <a:lstStyle>
            <a:lvl1pPr>
              <a:defRPr/>
            </a:lvl1pPr>
          </a:lstStyle>
          <a:p>
            <a:pPr>
              <a:defRPr/>
            </a:pPr>
            <a:fld id="{54D6F215-6804-4744-AB92-639DC1B8F6D2}" type="slidenum">
              <a:rPr lang="fr-CA"/>
              <a:pPr>
                <a:defRPr/>
              </a:pPr>
              <a:t>‹#›</a:t>
            </a:fld>
            <a:endParaRPr lang="fr-CA"/>
          </a:p>
        </p:txBody>
      </p:sp>
    </p:spTree>
    <p:extLst>
      <p:ext uri="{BB962C8B-B14F-4D97-AF65-F5344CB8AC3E}">
        <p14:creationId xmlns:p14="http://schemas.microsoft.com/office/powerpoint/2010/main" val="4237188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51F823F2-1BCF-4F6B-9C07-3869247AD385}" type="datetimeFigureOut">
              <a:rPr lang="fr-FR"/>
              <a:pPr>
                <a:defRPr/>
              </a:pPr>
              <a:t>10/04/2014</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722CBE56-35C0-4225-AC5D-1B72685F7398}" type="slidenum">
              <a:rPr lang="fr-CA"/>
              <a:pPr>
                <a:defRPr/>
              </a:pPr>
              <a:t>‹#›</a:t>
            </a:fld>
            <a:endParaRPr lang="fr-CA"/>
          </a:p>
        </p:txBody>
      </p:sp>
    </p:spTree>
    <p:extLst>
      <p:ext uri="{BB962C8B-B14F-4D97-AF65-F5344CB8AC3E}">
        <p14:creationId xmlns:p14="http://schemas.microsoft.com/office/powerpoint/2010/main" val="287644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2B702775-A4B9-4139-AAA0-7D6C7C3531E9}" type="datetimeFigureOut">
              <a:rPr lang="fr-FR"/>
              <a:pPr>
                <a:defRPr/>
              </a:pPr>
              <a:t>10/04/2014</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1E24655F-1D37-46C7-A36B-B95F2A9568AD}" type="slidenum">
              <a:rPr lang="fr-CA"/>
              <a:pPr>
                <a:defRPr/>
              </a:pPr>
              <a:t>‹#›</a:t>
            </a:fld>
            <a:endParaRPr lang="fr-CA"/>
          </a:p>
        </p:txBody>
      </p:sp>
    </p:spTree>
    <p:extLst>
      <p:ext uri="{BB962C8B-B14F-4D97-AF65-F5344CB8AC3E}">
        <p14:creationId xmlns:p14="http://schemas.microsoft.com/office/powerpoint/2010/main" val="1009749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AFDC5A3F-EBCF-48D3-B45A-CD822015A10C}" type="datetimeFigureOut">
              <a:rPr lang="fr-FR"/>
              <a:pPr>
                <a:defRPr/>
              </a:pPr>
              <a:t>10/04/2014</a:t>
            </a:fld>
            <a:endParaRPr lang="fr-C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FB9B01C6-9624-44BA-974E-062572B0894C}" type="slidenum">
              <a:rPr lang="fr-CA"/>
              <a:pPr>
                <a:defRPr/>
              </a:pPr>
              <a:t>‹#›</a:t>
            </a:fld>
            <a:endParaRPr lang="fr-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itre 1"/>
          <p:cNvSpPr>
            <a:spLocks noGrp="1"/>
          </p:cNvSpPr>
          <p:nvPr>
            <p:ph type="ctrTitle"/>
          </p:nvPr>
        </p:nvSpPr>
        <p:spPr>
          <a:xfrm>
            <a:off x="685800" y="1143000"/>
            <a:ext cx="7772400" cy="785813"/>
          </a:xfrm>
        </p:spPr>
        <p:txBody>
          <a:bodyPr/>
          <a:lstStyle/>
          <a:p>
            <a:pPr algn="just">
              <a:spcAft>
                <a:spcPts val="0"/>
              </a:spcAft>
            </a:pPr>
            <a:r>
              <a:rPr lang="lv-LV" sz="3200" i="1" dirty="0" smtClean="0">
                <a:latin typeface="Cambria"/>
                <a:ea typeface="Calibri"/>
                <a:cs typeface="Cambria"/>
              </a:rPr>
              <a:t>LPR iespējas veicināt </a:t>
            </a:r>
            <a:r>
              <a:rPr lang="lv-LV" sz="3200" i="1" dirty="0">
                <a:latin typeface="Cambria"/>
                <a:ea typeface="Calibri"/>
                <a:cs typeface="Cambria"/>
              </a:rPr>
              <a:t>uzņēmējdarbību un piesaistīt investīcijas reģionā un pašvaldībās, </a:t>
            </a:r>
            <a:r>
              <a:rPr lang="lv-LV" sz="3200" i="1" dirty="0" smtClean="0">
                <a:latin typeface="Cambria"/>
                <a:ea typeface="Calibri"/>
                <a:cs typeface="Cambria"/>
              </a:rPr>
              <a:t>izmantojot mārketinga aktivitātes</a:t>
            </a:r>
            <a:endParaRPr lang="lv-LV" sz="3200" dirty="0">
              <a:effectLst/>
              <a:latin typeface="Cambria"/>
              <a:ea typeface="Calibri"/>
              <a:cs typeface="Cambria"/>
            </a:endParaRPr>
          </a:p>
        </p:txBody>
      </p:sp>
      <p:sp>
        <p:nvSpPr>
          <p:cNvPr id="2051" name="Sous-titre 2"/>
          <p:cNvSpPr>
            <a:spLocks noGrp="1"/>
          </p:cNvSpPr>
          <p:nvPr>
            <p:ph type="subTitle" idx="1"/>
          </p:nvPr>
        </p:nvSpPr>
        <p:spPr>
          <a:xfrm>
            <a:off x="1475656" y="3717032"/>
            <a:ext cx="6400800" cy="609600"/>
          </a:xfrm>
        </p:spPr>
        <p:txBody>
          <a:bodyPr/>
          <a:lstStyle/>
          <a:p>
            <a:endParaRPr lang="lv-LV" sz="2600" dirty="0">
              <a:solidFill>
                <a:schemeClr val="tx1"/>
              </a:solidFill>
            </a:endParaRPr>
          </a:p>
          <a:p>
            <a:endParaRPr lang="lv-LV" sz="2600" dirty="0">
              <a:solidFill>
                <a:schemeClr val="tx1"/>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7412" y="2564904"/>
            <a:ext cx="4829175"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LUC S</a:t>
            </a:r>
            <a:r>
              <a:rPr lang="lv-LV" dirty="0" smtClean="0">
                <a:solidFill>
                  <a:srgbClr val="FF0000"/>
                </a:solidFill>
              </a:rPr>
              <a:t>adarbība</a:t>
            </a:r>
            <a:endParaRPr lang="lv-LV" dirty="0">
              <a:solidFill>
                <a:srgbClr val="FF0000"/>
              </a:solidFill>
            </a:endParaRPr>
          </a:p>
        </p:txBody>
      </p:sp>
      <p:sp>
        <p:nvSpPr>
          <p:cNvPr id="3" name="Content Placeholder 2"/>
          <p:cNvSpPr>
            <a:spLocks noGrp="1"/>
          </p:cNvSpPr>
          <p:nvPr>
            <p:ph idx="1"/>
          </p:nvPr>
        </p:nvSpPr>
        <p:spPr>
          <a:xfrm>
            <a:off x="395536" y="1196752"/>
            <a:ext cx="8291264" cy="4929411"/>
          </a:xfrm>
        </p:spPr>
        <p:txBody>
          <a:bodyPr/>
          <a:lstStyle/>
          <a:p>
            <a:endParaRPr lang="lv-LV" dirty="0" smtClean="0"/>
          </a:p>
          <a:p>
            <a:r>
              <a:rPr lang="lv-LV" dirty="0" smtClean="0"/>
              <a:t>Noslēgti </a:t>
            </a:r>
            <a:r>
              <a:rPr lang="lv-LV" dirty="0" smtClean="0">
                <a:solidFill>
                  <a:srgbClr val="FF0000"/>
                </a:solidFill>
              </a:rPr>
              <a:t>7 sadarbības līgumi </a:t>
            </a:r>
            <a:r>
              <a:rPr lang="lv-LV" dirty="0" smtClean="0"/>
              <a:t>ar</a:t>
            </a:r>
            <a:r>
              <a:rPr lang="lv-LV" dirty="0" smtClean="0">
                <a:solidFill>
                  <a:srgbClr val="FF0000"/>
                </a:solidFill>
              </a:rPr>
              <a:t> </a:t>
            </a:r>
            <a:r>
              <a:rPr lang="lv-LV" dirty="0" smtClean="0"/>
              <a:t>LLKC, LHZB(ALTUM), VRAA, VVD, LIAA, RSEZ</a:t>
            </a:r>
            <a:r>
              <a:rPr lang="lv-LV" dirty="0"/>
              <a:t> ,</a:t>
            </a:r>
            <a:r>
              <a:rPr lang="lv-LV" dirty="0" smtClean="0"/>
              <a:t> LDDK. </a:t>
            </a:r>
          </a:p>
          <a:p>
            <a:pPr marL="0" indent="0">
              <a:buNone/>
            </a:pPr>
            <a:endParaRPr lang="lv-LV" dirty="0" smtClean="0"/>
          </a:p>
          <a:p>
            <a:r>
              <a:rPr lang="lv-LV" dirty="0" smtClean="0"/>
              <a:t>Šobrīd tiek skaņots sadarbības līgums ar NVA un papildinājumi pie līguma ar LIAA, lai nodrošinātu LUC iespēju piedalīties </a:t>
            </a:r>
            <a:r>
              <a:rPr lang="lv-LV" dirty="0" smtClean="0">
                <a:solidFill>
                  <a:srgbClr val="FF0000"/>
                </a:solidFill>
              </a:rPr>
              <a:t>POLARIS procesā, </a:t>
            </a:r>
            <a:r>
              <a:rPr lang="lv-LV" dirty="0" smtClean="0"/>
              <a:t>kas nodrošinās LUC papildus iespējas pesaistīt investorus Latgales reģionam. </a:t>
            </a:r>
          </a:p>
        </p:txBody>
      </p:sp>
    </p:spTree>
    <p:extLst>
      <p:ext uri="{BB962C8B-B14F-4D97-AF65-F5344CB8AC3E}">
        <p14:creationId xmlns:p14="http://schemas.microsoft.com/office/powerpoint/2010/main" val="12289331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LUC </a:t>
            </a:r>
            <a:r>
              <a:rPr lang="lv-LV" dirty="0" smtClean="0">
                <a:solidFill>
                  <a:srgbClr val="FF0000"/>
                </a:solidFill>
              </a:rPr>
              <a:t>Sadarbība</a:t>
            </a:r>
            <a:endParaRPr lang="lv-LV" dirty="0">
              <a:solidFill>
                <a:srgbClr val="FF0000"/>
              </a:solidFill>
            </a:endParaRPr>
          </a:p>
        </p:txBody>
      </p:sp>
      <p:sp>
        <p:nvSpPr>
          <p:cNvPr id="3" name="Content Placeholder 2"/>
          <p:cNvSpPr>
            <a:spLocks noGrp="1"/>
          </p:cNvSpPr>
          <p:nvPr>
            <p:ph idx="1"/>
          </p:nvPr>
        </p:nvSpPr>
        <p:spPr>
          <a:xfrm>
            <a:off x="457200" y="1412776"/>
            <a:ext cx="8229600" cy="4713387"/>
          </a:xfrm>
        </p:spPr>
        <p:txBody>
          <a:bodyPr/>
          <a:lstStyle/>
          <a:p>
            <a:pPr algn="just"/>
            <a:r>
              <a:rPr lang="lv-LV" dirty="0" smtClean="0"/>
              <a:t>Izglītojoši </a:t>
            </a:r>
            <a:r>
              <a:rPr lang="lv-LV" dirty="0"/>
              <a:t>apmācību semināri par uzņēmējdarbības uzsākšanu </a:t>
            </a:r>
            <a:r>
              <a:rPr lang="lv-LV" dirty="0" smtClean="0"/>
              <a:t>un attīstību saistītām tēmām, </a:t>
            </a:r>
            <a:r>
              <a:rPr lang="lv-LV" dirty="0"/>
              <a:t>nodrošinot pasākumu tēmu un laiku savstarpēju koordinēšanu ar citām reģiona uzņēmējdarbības vides konsultējošām organizācijām – LLKC, LHZB, LIAA, LTRK, </a:t>
            </a:r>
            <a:r>
              <a:rPr lang="lv-LV" dirty="0" smtClean="0"/>
              <a:t>LDDK;</a:t>
            </a:r>
          </a:p>
          <a:p>
            <a:pPr algn="just"/>
            <a:r>
              <a:rPr lang="lv-LV" dirty="0" smtClean="0"/>
              <a:t>Organizētas </a:t>
            </a:r>
            <a:r>
              <a:rPr lang="lv-LV" dirty="0"/>
              <a:t>apmācības LUC un pašvaldību uzņēmējdarbības veicināšanas </a:t>
            </a:r>
            <a:r>
              <a:rPr lang="lv-LV" dirty="0" smtClean="0"/>
              <a:t>darbiniekiem. </a:t>
            </a:r>
            <a:endParaRPr lang="lv-LV" dirty="0"/>
          </a:p>
        </p:txBody>
      </p:sp>
    </p:spTree>
    <p:extLst>
      <p:ext uri="{BB962C8B-B14F-4D97-AF65-F5344CB8AC3E}">
        <p14:creationId xmlns:p14="http://schemas.microsoft.com/office/powerpoint/2010/main" val="19088099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LUC </a:t>
            </a:r>
            <a:r>
              <a:rPr lang="lv-LV" dirty="0" smtClean="0">
                <a:solidFill>
                  <a:srgbClr val="FF0000"/>
                </a:solidFill>
              </a:rPr>
              <a:t>Aktivitātes</a:t>
            </a:r>
            <a:endParaRPr lang="lv-LV" dirty="0">
              <a:solidFill>
                <a:srgbClr val="FF0000"/>
              </a:solidFill>
            </a:endParaRPr>
          </a:p>
        </p:txBody>
      </p:sp>
      <p:sp>
        <p:nvSpPr>
          <p:cNvPr id="3" name="Content Placeholder 2"/>
          <p:cNvSpPr>
            <a:spLocks noGrp="1"/>
          </p:cNvSpPr>
          <p:nvPr>
            <p:ph idx="1"/>
          </p:nvPr>
        </p:nvSpPr>
        <p:spPr/>
        <p:txBody>
          <a:bodyPr/>
          <a:lstStyle/>
          <a:p>
            <a:r>
              <a:rPr lang="lv-LV" dirty="0">
                <a:solidFill>
                  <a:srgbClr val="FF0000"/>
                </a:solidFill>
              </a:rPr>
              <a:t>No </a:t>
            </a:r>
            <a:r>
              <a:rPr lang="lv-LV" dirty="0" smtClean="0">
                <a:solidFill>
                  <a:srgbClr val="FF0000"/>
                </a:solidFill>
              </a:rPr>
              <a:t>19.11.2013. </a:t>
            </a:r>
            <a:r>
              <a:rPr lang="lv-LV" dirty="0">
                <a:solidFill>
                  <a:srgbClr val="FF0000"/>
                </a:solidFill>
              </a:rPr>
              <a:t>līdz </a:t>
            </a:r>
            <a:r>
              <a:rPr lang="lv-LV" dirty="0" smtClean="0">
                <a:solidFill>
                  <a:srgbClr val="FF0000"/>
                </a:solidFill>
              </a:rPr>
              <a:t>12.12.2013. </a:t>
            </a:r>
            <a:r>
              <a:rPr lang="lv-LV" dirty="0"/>
              <a:t>tika organizēta </a:t>
            </a:r>
            <a:r>
              <a:rPr lang="lv-LV" dirty="0" smtClean="0"/>
              <a:t>apmācību </a:t>
            </a:r>
            <a:r>
              <a:rPr lang="lv-LV" dirty="0"/>
              <a:t>semināru sērija jauniešiem un potenciāliem </a:t>
            </a:r>
            <a:r>
              <a:rPr lang="lv-LV" dirty="0" smtClean="0"/>
              <a:t>uzņēmējiem </a:t>
            </a:r>
            <a:r>
              <a:rPr lang="lv-LV" dirty="0"/>
              <a:t> </a:t>
            </a:r>
            <a:r>
              <a:rPr lang="lv-LV" dirty="0" smtClean="0">
                <a:solidFill>
                  <a:srgbClr val="FF0000"/>
                </a:solidFill>
              </a:rPr>
              <a:t>«</a:t>
            </a:r>
            <a:r>
              <a:rPr lang="lv-LV" dirty="0">
                <a:solidFill>
                  <a:srgbClr val="FF0000"/>
                </a:solidFill>
              </a:rPr>
              <a:t>LUC Biznesa </a:t>
            </a:r>
            <a:r>
              <a:rPr lang="lv-LV" dirty="0" smtClean="0">
                <a:solidFill>
                  <a:srgbClr val="FF0000"/>
                </a:solidFill>
              </a:rPr>
              <a:t>mēnesis»</a:t>
            </a:r>
            <a:r>
              <a:rPr lang="lv-LV" dirty="0" smtClean="0"/>
              <a:t>. </a:t>
            </a:r>
          </a:p>
          <a:p>
            <a:r>
              <a:rPr lang="lv-LV" dirty="0" smtClean="0">
                <a:solidFill>
                  <a:srgbClr val="FF0000"/>
                </a:solidFill>
              </a:rPr>
              <a:t>11</a:t>
            </a:r>
            <a:r>
              <a:rPr lang="lv-LV" dirty="0" smtClean="0"/>
              <a:t> pasākumi visā Latgales teritorijā.</a:t>
            </a:r>
          </a:p>
          <a:p>
            <a:r>
              <a:rPr lang="lv-LV" dirty="0" smtClean="0"/>
              <a:t>«LUC </a:t>
            </a:r>
            <a:r>
              <a:rPr lang="lv-LV" dirty="0"/>
              <a:t>Biznesa </a:t>
            </a:r>
            <a:r>
              <a:rPr lang="lv-LV" dirty="0" smtClean="0"/>
              <a:t>mēnesi» ir </a:t>
            </a:r>
            <a:r>
              <a:rPr lang="lv-LV" dirty="0"/>
              <a:t>apmeklējuši </a:t>
            </a:r>
            <a:r>
              <a:rPr lang="lv-LV" dirty="0" smtClean="0">
                <a:solidFill>
                  <a:srgbClr val="FF0000"/>
                </a:solidFill>
              </a:rPr>
              <a:t>332 </a:t>
            </a:r>
            <a:r>
              <a:rPr lang="lv-LV" dirty="0" smtClean="0"/>
              <a:t>jaunieši.</a:t>
            </a:r>
          </a:p>
          <a:p>
            <a:r>
              <a:rPr lang="lv-LV" dirty="0"/>
              <a:t>«LUC Biznesa </a:t>
            </a:r>
            <a:r>
              <a:rPr lang="lv-LV" dirty="0" smtClean="0"/>
              <a:t>mēnesis» tapis LUC sadarbojoties ar LPR pašvaldībām, izglītības pārvaldēm, skolām un uzņēmējiem.</a:t>
            </a:r>
          </a:p>
          <a:p>
            <a:endParaRPr lang="lv-LV" dirty="0"/>
          </a:p>
          <a:p>
            <a:endParaRPr lang="lv-LV" dirty="0"/>
          </a:p>
        </p:txBody>
      </p:sp>
    </p:spTree>
    <p:extLst>
      <p:ext uri="{BB962C8B-B14F-4D97-AF65-F5344CB8AC3E}">
        <p14:creationId xmlns:p14="http://schemas.microsoft.com/office/powerpoint/2010/main" val="25731028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9552" y="836712"/>
            <a:ext cx="7920879" cy="5289451"/>
          </a:xfrm>
        </p:spPr>
      </p:pic>
    </p:spTree>
    <p:extLst>
      <p:ext uri="{BB962C8B-B14F-4D97-AF65-F5344CB8AC3E}">
        <p14:creationId xmlns:p14="http://schemas.microsoft.com/office/powerpoint/2010/main" val="12747243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0696" y="435399"/>
            <a:ext cx="8116602" cy="5657898"/>
          </a:xfrm>
        </p:spPr>
      </p:pic>
    </p:spTree>
    <p:extLst>
      <p:ext uri="{BB962C8B-B14F-4D97-AF65-F5344CB8AC3E}">
        <p14:creationId xmlns:p14="http://schemas.microsoft.com/office/powerpoint/2010/main" val="31143180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15616" y="764704"/>
            <a:ext cx="6912767" cy="5361459"/>
          </a:xfrm>
        </p:spPr>
      </p:pic>
    </p:spTree>
    <p:extLst>
      <p:ext uri="{BB962C8B-B14F-4D97-AF65-F5344CB8AC3E}">
        <p14:creationId xmlns:p14="http://schemas.microsoft.com/office/powerpoint/2010/main" val="27112546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99592" y="620688"/>
            <a:ext cx="7704855" cy="5688632"/>
          </a:xfrm>
        </p:spPr>
      </p:pic>
    </p:spTree>
    <p:extLst>
      <p:ext uri="{BB962C8B-B14F-4D97-AF65-F5344CB8AC3E}">
        <p14:creationId xmlns:p14="http://schemas.microsoft.com/office/powerpoint/2010/main" val="38345103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p:nvPr>
        </p:nvSpPr>
        <p:spPr/>
        <p:txBody>
          <a:bodyPr/>
          <a:lstStyle/>
          <a:p>
            <a:r>
              <a:rPr lang="fr-CA" dirty="0">
                <a:solidFill>
                  <a:srgbClr val="FF0000"/>
                </a:solidFill>
              </a:rPr>
              <a:t>LUC </a:t>
            </a:r>
            <a:r>
              <a:rPr lang="lv-LV" dirty="0" smtClean="0">
                <a:solidFill>
                  <a:srgbClr val="FF0000"/>
                </a:solidFill>
              </a:rPr>
              <a:t>Aktivitātes</a:t>
            </a:r>
            <a:endParaRPr lang="fr-CA" dirty="0" smtClean="0">
              <a:solidFill>
                <a:srgbClr val="FF0000"/>
              </a:solidFill>
            </a:endParaRPr>
          </a:p>
        </p:txBody>
      </p:sp>
      <p:sp>
        <p:nvSpPr>
          <p:cNvPr id="6147" name="Espace réservé du contenu 2"/>
          <p:cNvSpPr>
            <a:spLocks noGrp="1"/>
          </p:cNvSpPr>
          <p:nvPr>
            <p:ph idx="1"/>
          </p:nvPr>
        </p:nvSpPr>
        <p:spPr>
          <a:xfrm>
            <a:off x="457200" y="1412777"/>
            <a:ext cx="8291264" cy="3756124"/>
          </a:xfrm>
        </p:spPr>
        <p:txBody>
          <a:bodyPr/>
          <a:lstStyle/>
          <a:p>
            <a:pPr>
              <a:defRPr/>
            </a:pPr>
            <a:r>
              <a:rPr lang="lv-LV" dirty="0" smtClean="0"/>
              <a:t>2013 gada vasarā LUC </a:t>
            </a:r>
            <a:r>
              <a:rPr lang="lv-LV" dirty="0"/>
              <a:t>sadarbībā ar Latgales pašvaldībām organizēja bezmaksas Latgales amatnieku un mājražotāju tirdziņus Rīgā pie t/c </a:t>
            </a:r>
            <a:r>
              <a:rPr lang="lv-LV" dirty="0" smtClean="0"/>
              <a:t>ZOOM. </a:t>
            </a:r>
          </a:p>
          <a:p>
            <a:pPr marL="0" indent="0">
              <a:buNone/>
              <a:defRPr/>
            </a:pPr>
            <a:endParaRPr lang="lv-LV" dirty="0" smtClean="0"/>
          </a:p>
          <a:p>
            <a:pPr>
              <a:defRPr/>
            </a:pPr>
            <a:r>
              <a:rPr lang="lv-LV" dirty="0" smtClean="0"/>
              <a:t>Līdzīga formāta pasākumi tiek plānoti arī šogad gan Rīgā, gan arī Jēkabpilī.</a:t>
            </a:r>
            <a:endParaRPr lang="lv-LV" dirty="0"/>
          </a:p>
        </p:txBody>
      </p:sp>
    </p:spTree>
    <p:extLst>
      <p:ext uri="{BB962C8B-B14F-4D97-AF65-F5344CB8AC3E}">
        <p14:creationId xmlns:p14="http://schemas.microsoft.com/office/powerpoint/2010/main" val="8937203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27584" y="764704"/>
            <a:ext cx="7560840" cy="5544616"/>
          </a:xfrm>
        </p:spPr>
      </p:pic>
    </p:spTree>
    <p:extLst>
      <p:ext uri="{BB962C8B-B14F-4D97-AF65-F5344CB8AC3E}">
        <p14:creationId xmlns:p14="http://schemas.microsoft.com/office/powerpoint/2010/main" val="13200827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3567" y="620688"/>
            <a:ext cx="7920881" cy="5505475"/>
          </a:xfrm>
        </p:spPr>
      </p:pic>
    </p:spTree>
    <p:extLst>
      <p:ext uri="{BB962C8B-B14F-4D97-AF65-F5344CB8AC3E}">
        <p14:creationId xmlns:p14="http://schemas.microsoft.com/office/powerpoint/2010/main" val="41301288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C00000"/>
                </a:solidFill>
              </a:rPr>
              <a:t>LPR sadarbība/ NORWAY GRANTS</a:t>
            </a:r>
          </a:p>
        </p:txBody>
      </p:sp>
      <p:sp>
        <p:nvSpPr>
          <p:cNvPr id="3" name="Content Placeholder 2"/>
          <p:cNvSpPr>
            <a:spLocks noGrp="1"/>
          </p:cNvSpPr>
          <p:nvPr>
            <p:ph idx="1"/>
          </p:nvPr>
        </p:nvSpPr>
        <p:spPr/>
        <p:txBody>
          <a:bodyPr/>
          <a:lstStyle/>
          <a:p>
            <a:pPr marL="0" indent="0" algn="just">
              <a:buNone/>
            </a:pPr>
            <a:r>
              <a:rPr lang="lv-LV" dirty="0" smtClean="0"/>
              <a:t>Latgales plānošanas reģions ir Norvēģijas </a:t>
            </a:r>
            <a:r>
              <a:rPr lang="lv-LV" dirty="0"/>
              <a:t>finanšu instrumenta 2009.-2014.gada perioda </a:t>
            </a:r>
            <a:r>
              <a:rPr lang="lv-LV" dirty="0" smtClean="0"/>
              <a:t>finansētā projekta „</a:t>
            </a:r>
            <a:r>
              <a:rPr lang="lv-LV" dirty="0"/>
              <a:t>Reģionālās politikas aktivitāšu īstenošana Latvijā un reģionālās attīstības pasākumu izstrāde</a:t>
            </a:r>
            <a:r>
              <a:rPr lang="lv-LV" dirty="0" smtClean="0"/>
              <a:t>” projekta partneris</a:t>
            </a:r>
            <a:endParaRPr lang="lv-LV" dirty="0"/>
          </a:p>
          <a:p>
            <a:endParaRPr lang="lv-LV" dirty="0"/>
          </a:p>
        </p:txBody>
      </p:sp>
    </p:spTree>
    <p:extLst>
      <p:ext uri="{BB962C8B-B14F-4D97-AF65-F5344CB8AC3E}">
        <p14:creationId xmlns:p14="http://schemas.microsoft.com/office/powerpoint/2010/main" val="7660283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9552" y="764704"/>
            <a:ext cx="8280919" cy="5361459"/>
          </a:xfrm>
        </p:spPr>
      </p:pic>
    </p:spTree>
    <p:extLst>
      <p:ext uri="{BB962C8B-B14F-4D97-AF65-F5344CB8AC3E}">
        <p14:creationId xmlns:p14="http://schemas.microsoft.com/office/powerpoint/2010/main" val="23566025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55576" y="620688"/>
            <a:ext cx="7848871" cy="5505475"/>
          </a:xfrm>
        </p:spPr>
      </p:pic>
    </p:spTree>
    <p:extLst>
      <p:ext uri="{BB962C8B-B14F-4D97-AF65-F5344CB8AC3E}">
        <p14:creationId xmlns:p14="http://schemas.microsoft.com/office/powerpoint/2010/main" val="7602087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LUC </a:t>
            </a:r>
            <a:r>
              <a:rPr lang="lv-LV" dirty="0" smtClean="0">
                <a:solidFill>
                  <a:srgbClr val="FF0000"/>
                </a:solidFill>
              </a:rPr>
              <a:t>Aktivitātes</a:t>
            </a:r>
            <a:endParaRPr lang="lv-LV" dirty="0"/>
          </a:p>
        </p:txBody>
      </p:sp>
      <p:sp>
        <p:nvSpPr>
          <p:cNvPr id="3" name="Content Placeholder 2"/>
          <p:cNvSpPr>
            <a:spLocks noGrp="1"/>
          </p:cNvSpPr>
          <p:nvPr>
            <p:ph idx="1"/>
          </p:nvPr>
        </p:nvSpPr>
        <p:spPr/>
        <p:txBody>
          <a:bodyPr/>
          <a:lstStyle/>
          <a:p>
            <a:r>
              <a:rPr lang="lv-LV" dirty="0"/>
              <a:t>Noslēgts sadarbības līgums starp </a:t>
            </a:r>
            <a:r>
              <a:rPr lang="lv-LV" dirty="0">
                <a:solidFill>
                  <a:srgbClr val="FF0000"/>
                </a:solidFill>
              </a:rPr>
              <a:t>LPR un Mazpolijas reģionu</a:t>
            </a:r>
            <a:r>
              <a:rPr lang="lv-LV" dirty="0"/>
              <a:t>. Sadarbības līgums iekļauj sadarbību uzņēmējdarbības </a:t>
            </a:r>
            <a:r>
              <a:rPr lang="lv-LV" dirty="0" smtClean="0"/>
              <a:t>attīstības jautājumos.</a:t>
            </a:r>
          </a:p>
          <a:p>
            <a:pPr marL="0" indent="0">
              <a:buNone/>
            </a:pPr>
            <a:endParaRPr lang="lv-LV" dirty="0" smtClean="0"/>
          </a:p>
          <a:p>
            <a:r>
              <a:rPr lang="lv-LV" dirty="0" smtClean="0"/>
              <a:t>2013. gada Septembri LPR pārstāvji piedalījās </a:t>
            </a:r>
            <a:r>
              <a:rPr lang="lv-LV" dirty="0" smtClean="0">
                <a:solidFill>
                  <a:srgbClr val="FF0000"/>
                </a:solidFill>
              </a:rPr>
              <a:t>23 Starptautiskajā investīciju forumā </a:t>
            </a:r>
            <a:r>
              <a:rPr lang="lv-LV" dirty="0" smtClean="0"/>
              <a:t>Mazpolijas reģionā. </a:t>
            </a:r>
          </a:p>
          <a:p>
            <a:endParaRPr lang="lv-LV" dirty="0" smtClean="0"/>
          </a:p>
        </p:txBody>
      </p:sp>
    </p:spTree>
    <p:extLst>
      <p:ext uri="{BB962C8B-B14F-4D97-AF65-F5344CB8AC3E}">
        <p14:creationId xmlns:p14="http://schemas.microsoft.com/office/powerpoint/2010/main" val="33932695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LUC </a:t>
            </a:r>
            <a:r>
              <a:rPr lang="lv-LV" dirty="0" smtClean="0">
                <a:solidFill>
                  <a:srgbClr val="FF0000"/>
                </a:solidFill>
              </a:rPr>
              <a:t>Aktivitātes</a:t>
            </a:r>
            <a:endParaRPr lang="lv-LV" dirty="0"/>
          </a:p>
        </p:txBody>
      </p:sp>
      <p:sp>
        <p:nvSpPr>
          <p:cNvPr id="3" name="Content Placeholder 2"/>
          <p:cNvSpPr>
            <a:spLocks noGrp="1"/>
          </p:cNvSpPr>
          <p:nvPr>
            <p:ph idx="1"/>
          </p:nvPr>
        </p:nvSpPr>
        <p:spPr>
          <a:xfrm>
            <a:off x="467544" y="1268760"/>
            <a:ext cx="8229600" cy="4525963"/>
          </a:xfrm>
        </p:spPr>
        <p:txBody>
          <a:bodyPr/>
          <a:lstStyle/>
          <a:p>
            <a:r>
              <a:rPr lang="lv-LV" dirty="0"/>
              <a:t>Piesaistīti </a:t>
            </a:r>
            <a:r>
              <a:rPr lang="lv-LV" dirty="0" smtClean="0">
                <a:solidFill>
                  <a:srgbClr val="FF0000"/>
                </a:solidFill>
              </a:rPr>
              <a:t>11</a:t>
            </a:r>
            <a:r>
              <a:rPr lang="lv-LV" dirty="0" smtClean="0"/>
              <a:t> </a:t>
            </a:r>
            <a:r>
              <a:rPr lang="lv-LV" dirty="0"/>
              <a:t>uzņēmumi no Latgales reģiona tirdzniecības misijai uz  Mazpolijas </a:t>
            </a:r>
            <a:r>
              <a:rPr lang="lv-LV" dirty="0" smtClean="0"/>
              <a:t>reģionu 2013. gada novembrī.</a:t>
            </a:r>
          </a:p>
          <a:p>
            <a:endParaRPr lang="lv-LV" dirty="0"/>
          </a:p>
          <a:p>
            <a:r>
              <a:rPr lang="lv-LV" dirty="0"/>
              <a:t>Latgales uzņēmēju delegāciju sagaidīja </a:t>
            </a:r>
            <a:r>
              <a:rPr lang="lv-LV" dirty="0" smtClean="0">
                <a:solidFill>
                  <a:srgbClr val="FF0000"/>
                </a:solidFill>
              </a:rPr>
              <a:t>30</a:t>
            </a:r>
            <a:r>
              <a:rPr lang="lv-LV" dirty="0" smtClean="0"/>
              <a:t> </a:t>
            </a:r>
            <a:r>
              <a:rPr lang="lv-LV" dirty="0"/>
              <a:t>Mazpolijas </a:t>
            </a:r>
            <a:r>
              <a:rPr lang="lv-LV" dirty="0" smtClean="0"/>
              <a:t>uzņēmumi, kuri pilnībā nodrošināja Latgales uzņēmēju delegācijas intereses attiecībā uz sadarbību ar Mazpolijas uzņēmējiem. </a:t>
            </a:r>
            <a:endParaRPr lang="lv-LV" dirty="0"/>
          </a:p>
          <a:p>
            <a:endParaRPr lang="lv-LV" dirty="0"/>
          </a:p>
        </p:txBody>
      </p:sp>
    </p:spTree>
    <p:extLst>
      <p:ext uri="{BB962C8B-B14F-4D97-AF65-F5344CB8AC3E}">
        <p14:creationId xmlns:p14="http://schemas.microsoft.com/office/powerpoint/2010/main" val="4297427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LUC </a:t>
            </a:r>
            <a:r>
              <a:rPr lang="lv-LV" dirty="0" smtClean="0">
                <a:solidFill>
                  <a:srgbClr val="FF0000"/>
                </a:solidFill>
              </a:rPr>
              <a:t>Aktivitātes</a:t>
            </a:r>
            <a:endParaRPr lang="lv-LV" dirty="0"/>
          </a:p>
        </p:txBody>
      </p:sp>
      <p:sp>
        <p:nvSpPr>
          <p:cNvPr id="3" name="Content Placeholder 2"/>
          <p:cNvSpPr>
            <a:spLocks noGrp="1"/>
          </p:cNvSpPr>
          <p:nvPr>
            <p:ph idx="1"/>
          </p:nvPr>
        </p:nvSpPr>
        <p:spPr/>
        <p:txBody>
          <a:bodyPr/>
          <a:lstStyle/>
          <a:p>
            <a:r>
              <a:rPr lang="lv-LV" dirty="0"/>
              <a:t>Viens no Latgles eksportējošiem </a:t>
            </a:r>
            <a:r>
              <a:rPr lang="lv-LV" dirty="0" smtClean="0"/>
              <a:t>uzņēmumiem, kas piedalījās LUC organizētajā tirdzniecības misijā, šobrīd ved pārrunas ar Mazpolijas </a:t>
            </a:r>
            <a:r>
              <a:rPr lang="lv-LV" dirty="0"/>
              <a:t>uzņēmumu ar </a:t>
            </a:r>
            <a:r>
              <a:rPr lang="lv-LV" dirty="0">
                <a:solidFill>
                  <a:srgbClr val="FF0000"/>
                </a:solidFill>
              </a:rPr>
              <a:t>3600</a:t>
            </a:r>
            <a:r>
              <a:rPr lang="lv-LV" dirty="0"/>
              <a:t> veikalu tīklu par savas produkcijas realizāciju Polijā</a:t>
            </a:r>
            <a:r>
              <a:rPr lang="lv-LV" dirty="0" smtClean="0"/>
              <a:t>.</a:t>
            </a:r>
          </a:p>
          <a:p>
            <a:endParaRPr lang="lv-LV" dirty="0"/>
          </a:p>
          <a:p>
            <a:endParaRPr lang="lv-LV" dirty="0"/>
          </a:p>
        </p:txBody>
      </p:sp>
    </p:spTree>
    <p:extLst>
      <p:ext uri="{BB962C8B-B14F-4D97-AF65-F5344CB8AC3E}">
        <p14:creationId xmlns:p14="http://schemas.microsoft.com/office/powerpoint/2010/main" val="28546910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11760" y="836712"/>
            <a:ext cx="4032448" cy="5289451"/>
          </a:xfrm>
        </p:spPr>
      </p:pic>
    </p:spTree>
    <p:extLst>
      <p:ext uri="{BB962C8B-B14F-4D97-AF65-F5344CB8AC3E}">
        <p14:creationId xmlns:p14="http://schemas.microsoft.com/office/powerpoint/2010/main" val="35969719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71600" y="1052736"/>
            <a:ext cx="7200800" cy="5073427"/>
          </a:xfrm>
        </p:spPr>
      </p:pic>
    </p:spTree>
    <p:extLst>
      <p:ext uri="{BB962C8B-B14F-4D97-AF65-F5344CB8AC3E}">
        <p14:creationId xmlns:p14="http://schemas.microsoft.com/office/powerpoint/2010/main" val="866387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27584" y="836712"/>
            <a:ext cx="7632848" cy="5289451"/>
          </a:xfrm>
        </p:spPr>
      </p:pic>
    </p:spTree>
    <p:extLst>
      <p:ext uri="{BB962C8B-B14F-4D97-AF65-F5344CB8AC3E}">
        <p14:creationId xmlns:p14="http://schemas.microsoft.com/office/powerpoint/2010/main" val="38722360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LUC </a:t>
            </a:r>
            <a:r>
              <a:rPr lang="lv-LV" dirty="0" smtClean="0">
                <a:solidFill>
                  <a:srgbClr val="FF0000"/>
                </a:solidFill>
              </a:rPr>
              <a:t>Aktivitātes</a:t>
            </a:r>
            <a:endParaRPr lang="lv-LV" dirty="0"/>
          </a:p>
        </p:txBody>
      </p:sp>
      <p:sp>
        <p:nvSpPr>
          <p:cNvPr id="3" name="Content Placeholder 2"/>
          <p:cNvSpPr>
            <a:spLocks noGrp="1"/>
          </p:cNvSpPr>
          <p:nvPr>
            <p:ph idx="1"/>
          </p:nvPr>
        </p:nvSpPr>
        <p:spPr/>
        <p:txBody>
          <a:bodyPr/>
          <a:lstStyle/>
          <a:p>
            <a:pPr algn="just">
              <a:spcAft>
                <a:spcPts val="0"/>
              </a:spcAft>
            </a:pPr>
            <a:r>
              <a:rPr lang="lv-LV" sz="2800" dirty="0" smtClean="0"/>
              <a:t>LUC sadarbībā ar Daugavpils pilsētas domi, Polijas Republikas vēstniecību Latvijā un Mazpolijas reģionu 2014. gada 16. maijā Daugavpilī </a:t>
            </a:r>
            <a:r>
              <a:rPr lang="lv-LV" sz="2800" dirty="0">
                <a:solidFill>
                  <a:srgbClr val="FF0000"/>
                </a:solidFill>
                <a:ea typeface="Times New Roman"/>
              </a:rPr>
              <a:t>III </a:t>
            </a:r>
            <a:r>
              <a:rPr lang="lv-LV" sz="2800" dirty="0" smtClean="0">
                <a:solidFill>
                  <a:srgbClr val="FF0000"/>
                </a:solidFill>
                <a:ea typeface="Times New Roman"/>
              </a:rPr>
              <a:t>Starptautiskā </a:t>
            </a:r>
            <a:r>
              <a:rPr lang="lv-LV" sz="2800" dirty="0">
                <a:solidFill>
                  <a:srgbClr val="FF0000"/>
                </a:solidFill>
                <a:ea typeface="Times New Roman"/>
              </a:rPr>
              <a:t>Austrumbaltijas biznesa </a:t>
            </a:r>
            <a:r>
              <a:rPr lang="lv-LV" sz="2800" dirty="0" smtClean="0">
                <a:solidFill>
                  <a:srgbClr val="FF0000"/>
                </a:solidFill>
                <a:ea typeface="Times New Roman"/>
              </a:rPr>
              <a:t>foruma</a:t>
            </a:r>
            <a:r>
              <a:rPr lang="lv-LV" sz="2800" dirty="0" smtClean="0">
                <a:ea typeface="Times New Roman"/>
              </a:rPr>
              <a:t> ietvaros organizē Latgales uzņēmēju kontakta biržu ar ārzemju uzņēmējiem.</a:t>
            </a:r>
          </a:p>
          <a:p>
            <a:pPr algn="just">
              <a:spcAft>
                <a:spcPts val="0"/>
              </a:spcAft>
            </a:pPr>
            <a:r>
              <a:rPr lang="lv-LV" sz="2800" dirty="0" smtClean="0">
                <a:ea typeface="Times New Roman"/>
              </a:rPr>
              <a:t>Reģistrēti vairāk nekā </a:t>
            </a:r>
            <a:r>
              <a:rPr lang="lv-LV" sz="2800" dirty="0" smtClean="0">
                <a:solidFill>
                  <a:srgbClr val="FF0000"/>
                </a:solidFill>
                <a:ea typeface="Times New Roman"/>
              </a:rPr>
              <a:t>80</a:t>
            </a:r>
            <a:r>
              <a:rPr lang="lv-LV" sz="2800" dirty="0" smtClean="0">
                <a:ea typeface="Times New Roman"/>
              </a:rPr>
              <a:t> ārzemju uzņēmumi, lielākā daļa Polijas uzņēmumi.</a:t>
            </a:r>
          </a:p>
          <a:p>
            <a:pPr algn="just">
              <a:spcAft>
                <a:spcPts val="0"/>
              </a:spcAft>
            </a:pPr>
            <a:r>
              <a:rPr lang="lv-LV" sz="2800" dirty="0">
                <a:ea typeface="Times New Roman"/>
              </a:rPr>
              <a:t>R</a:t>
            </a:r>
            <a:r>
              <a:rPr lang="lv-LV" sz="2800" dirty="0" smtClean="0">
                <a:effectLst/>
                <a:ea typeface="Times New Roman"/>
              </a:rPr>
              <a:t>eģistrēti vairāk nekā </a:t>
            </a:r>
            <a:r>
              <a:rPr lang="lv-LV" sz="2800" dirty="0" smtClean="0">
                <a:solidFill>
                  <a:srgbClr val="FF0000"/>
                </a:solidFill>
                <a:ea typeface="Times New Roman"/>
              </a:rPr>
              <a:t>10</a:t>
            </a:r>
            <a:r>
              <a:rPr lang="lv-LV" sz="2800" dirty="0" smtClean="0">
                <a:solidFill>
                  <a:srgbClr val="FF0000"/>
                </a:solidFill>
                <a:effectLst/>
                <a:ea typeface="Times New Roman"/>
              </a:rPr>
              <a:t>0 </a:t>
            </a:r>
            <a:r>
              <a:rPr lang="lv-LV" sz="2800" dirty="0" smtClean="0">
                <a:effectLst/>
                <a:ea typeface="Times New Roman"/>
              </a:rPr>
              <a:t>Latgales uzņēmumi. </a:t>
            </a:r>
            <a:endParaRPr lang="lv-LV" sz="2000" dirty="0">
              <a:effectLst/>
              <a:ea typeface="Times New Roman"/>
            </a:endParaRPr>
          </a:p>
        </p:txBody>
      </p:sp>
    </p:spTree>
    <p:extLst>
      <p:ext uri="{BB962C8B-B14F-4D97-AF65-F5344CB8AC3E}">
        <p14:creationId xmlns:p14="http://schemas.microsoft.com/office/powerpoint/2010/main" val="30737277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solidFill>
                  <a:srgbClr val="FF0000"/>
                </a:solidFill>
              </a:rPr>
              <a:t>LPR sadarbība/ NORWAY GRANTS</a:t>
            </a:r>
            <a:endParaRPr lang="lv-LV" dirty="0"/>
          </a:p>
        </p:txBody>
      </p:sp>
      <p:sp>
        <p:nvSpPr>
          <p:cNvPr id="3" name="Content Placeholder 2"/>
          <p:cNvSpPr>
            <a:spLocks noGrp="1"/>
          </p:cNvSpPr>
          <p:nvPr>
            <p:ph idx="1"/>
          </p:nvPr>
        </p:nvSpPr>
        <p:spPr/>
        <p:txBody>
          <a:bodyPr/>
          <a:lstStyle/>
          <a:p>
            <a:r>
              <a:rPr lang="lv-LV" dirty="0" smtClean="0">
                <a:solidFill>
                  <a:srgbClr val="FF0000"/>
                </a:solidFill>
              </a:rPr>
              <a:t>2014. gada jūnijā </a:t>
            </a:r>
            <a:r>
              <a:rPr lang="lv-LV" dirty="0" smtClean="0"/>
              <a:t>LPR sadarbībā ar Helsinki Business Hub, </a:t>
            </a:r>
            <a:r>
              <a:rPr lang="lv-LV" dirty="0"/>
              <a:t>IPA Forum </a:t>
            </a:r>
            <a:r>
              <a:rPr lang="lv-LV" dirty="0" smtClean="0"/>
              <a:t>2014 ietvaros organizē Latgales </a:t>
            </a:r>
            <a:r>
              <a:rPr lang="lv-LV" dirty="0"/>
              <a:t>uzņēmējus pārstāvošo  nevalstisko organizāciju </a:t>
            </a:r>
            <a:r>
              <a:rPr lang="lv-LV" dirty="0" smtClean="0">
                <a:solidFill>
                  <a:srgbClr val="FF0000"/>
                </a:solidFill>
              </a:rPr>
              <a:t>tirdzniecības misiju uz Somiju.</a:t>
            </a:r>
          </a:p>
          <a:p>
            <a:r>
              <a:rPr lang="lv-LV" dirty="0" smtClean="0"/>
              <a:t>Tiek plānota </a:t>
            </a:r>
            <a:r>
              <a:rPr lang="lv-LV" dirty="0" smtClean="0">
                <a:solidFill>
                  <a:srgbClr val="FF0000"/>
                </a:solidFill>
              </a:rPr>
              <a:t>15 Latgales </a:t>
            </a:r>
            <a:r>
              <a:rPr lang="lv-LV" dirty="0" smtClean="0"/>
              <a:t>NVO </a:t>
            </a:r>
            <a:r>
              <a:rPr lang="lv-LV" dirty="0"/>
              <a:t>pārstāvju </a:t>
            </a:r>
            <a:r>
              <a:rPr lang="lv-LV" dirty="0" smtClean="0"/>
              <a:t>grupa. </a:t>
            </a:r>
          </a:p>
          <a:p>
            <a:r>
              <a:rPr lang="lv-LV" dirty="0" smtClean="0"/>
              <a:t>Paralēli tirdzniecības misijai LPR plāno piedalīties Helsinki investīviju forumā </a:t>
            </a:r>
            <a:r>
              <a:rPr lang="lv-LV" dirty="0"/>
              <a:t>IPA Forum </a:t>
            </a:r>
            <a:r>
              <a:rPr lang="lv-LV" dirty="0" smtClean="0"/>
              <a:t>2014.</a:t>
            </a:r>
            <a:endParaRPr lang="lv-LV" dirty="0"/>
          </a:p>
        </p:txBody>
      </p:sp>
    </p:spTree>
    <p:extLst>
      <p:ext uri="{BB962C8B-B14F-4D97-AF65-F5344CB8AC3E}">
        <p14:creationId xmlns:p14="http://schemas.microsoft.com/office/powerpoint/2010/main" val="1974819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LPR sadarbība/ NORWAY GRANTS</a:t>
            </a:r>
          </a:p>
        </p:txBody>
      </p:sp>
      <p:sp>
        <p:nvSpPr>
          <p:cNvPr id="3" name="Content Placeholder 2"/>
          <p:cNvSpPr>
            <a:spLocks noGrp="1"/>
          </p:cNvSpPr>
          <p:nvPr>
            <p:ph idx="1"/>
          </p:nvPr>
        </p:nvSpPr>
        <p:spPr>
          <a:xfrm>
            <a:off x="457200" y="1600200"/>
            <a:ext cx="8579296" cy="5069160"/>
          </a:xfrm>
        </p:spPr>
        <p:txBody>
          <a:bodyPr/>
          <a:lstStyle/>
          <a:p>
            <a:pPr marL="0" indent="0">
              <a:buNone/>
            </a:pPr>
            <a:r>
              <a:rPr lang="lv-LV" sz="2800" dirty="0" smtClean="0"/>
              <a:t>AKTIVITĀTE:  </a:t>
            </a:r>
            <a:r>
              <a:rPr lang="lv-LV" sz="2800" dirty="0"/>
              <a:t>Uzņēmējdarbības un inovāciju sistēmas izveide un īstenošana Latgales plānošanas </a:t>
            </a:r>
            <a:r>
              <a:rPr lang="lv-LV" sz="2800" dirty="0" smtClean="0"/>
              <a:t>reģionā: </a:t>
            </a:r>
          </a:p>
          <a:p>
            <a:pPr marL="0" indent="0">
              <a:buNone/>
            </a:pPr>
            <a:endParaRPr lang="lv-LV" sz="2800" dirty="0" smtClean="0"/>
          </a:p>
          <a:p>
            <a:pPr marL="514350" indent="-514350">
              <a:buFont typeface="+mj-lt"/>
              <a:buAutoNum type="arabicPeriod"/>
            </a:pPr>
            <a:r>
              <a:rPr lang="lv-LV" sz="2800" dirty="0"/>
              <a:t>Sadarbības pasākumi Latgales plānošanas reģionā par uzņēmējdarbības un inovāciju veicināšanu ar mērķi aktivizēt vietējos resursus un vietējās partnerības starp uzņēmējiem, pašvaldībām, augstākās izglītības iestādēm un plānošanas reģionu, kā arī stiprināt pašvaldību kapacitāti uzņēmējdarbības veicināšanas jomā </a:t>
            </a:r>
            <a:endParaRPr lang="lv-LV" sz="2800" dirty="0" smtClean="0"/>
          </a:p>
          <a:p>
            <a:pPr marL="514350" indent="-514350">
              <a:buFont typeface="+mj-lt"/>
              <a:buAutoNum type="arabicPeriod"/>
            </a:pPr>
            <a:endParaRPr lang="lv-LV" sz="2400" dirty="0"/>
          </a:p>
          <a:p>
            <a:pPr marL="0" indent="0">
              <a:buNone/>
            </a:pPr>
            <a:endParaRPr lang="lv-LV" sz="2400" dirty="0" smtClean="0"/>
          </a:p>
        </p:txBody>
      </p:sp>
    </p:spTree>
    <p:extLst>
      <p:ext uri="{BB962C8B-B14F-4D97-AF65-F5344CB8AC3E}">
        <p14:creationId xmlns:p14="http://schemas.microsoft.com/office/powerpoint/2010/main" val="16739220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LUC </a:t>
            </a:r>
            <a:r>
              <a:rPr lang="lv-LV" dirty="0" smtClean="0">
                <a:solidFill>
                  <a:srgbClr val="FF0000"/>
                </a:solidFill>
              </a:rPr>
              <a:t>sadarbība</a:t>
            </a:r>
            <a:r>
              <a:rPr lang="lv-LV" dirty="0">
                <a:solidFill>
                  <a:srgbClr val="FF0000"/>
                </a:solidFill>
              </a:rPr>
              <a:t>/ NORWAY GRANTS</a:t>
            </a:r>
            <a:endParaRPr lang="lv-LV" dirty="0"/>
          </a:p>
        </p:txBody>
      </p:sp>
      <p:sp>
        <p:nvSpPr>
          <p:cNvPr id="3" name="Content Placeholder 2"/>
          <p:cNvSpPr>
            <a:spLocks noGrp="1"/>
          </p:cNvSpPr>
          <p:nvPr>
            <p:ph idx="1"/>
          </p:nvPr>
        </p:nvSpPr>
        <p:spPr/>
        <p:txBody>
          <a:bodyPr/>
          <a:lstStyle/>
          <a:p>
            <a:pPr marL="0" indent="0">
              <a:buNone/>
            </a:pPr>
            <a:r>
              <a:rPr lang="lv-LV" dirty="0" smtClean="0">
                <a:solidFill>
                  <a:srgbClr val="FF0000"/>
                </a:solidFill>
              </a:rPr>
              <a:t>       Latgales pārstāvniecība Rīgā </a:t>
            </a:r>
            <a:r>
              <a:rPr lang="lv-LV" dirty="0" smtClean="0"/>
              <a:t>2014.</a:t>
            </a:r>
          </a:p>
          <a:p>
            <a:pPr marL="0" indent="0">
              <a:buNone/>
            </a:pPr>
            <a:endParaRPr lang="lv-LV" dirty="0" smtClean="0"/>
          </a:p>
          <a:p>
            <a:pPr marL="514350" indent="-514350">
              <a:buFont typeface="+mj-lt"/>
              <a:buAutoNum type="arabicPeriod"/>
            </a:pPr>
            <a:r>
              <a:rPr lang="lv-LV" dirty="0" smtClean="0"/>
              <a:t>Latgales izstrādājumu ekspozīcija;</a:t>
            </a:r>
          </a:p>
          <a:p>
            <a:pPr marL="514350" indent="-514350">
              <a:buFont typeface="+mj-lt"/>
              <a:buAutoNum type="arabicPeriod"/>
            </a:pPr>
            <a:r>
              <a:rPr lang="lv-LV" dirty="0" smtClean="0"/>
              <a:t>Informācija par Latgales tūrisma objektiem;</a:t>
            </a:r>
          </a:p>
          <a:p>
            <a:pPr marL="514350" indent="-514350">
              <a:buFont typeface="+mj-lt"/>
              <a:buAutoNum type="arabicPeriod"/>
            </a:pPr>
            <a:r>
              <a:rPr lang="lv-LV" dirty="0" smtClean="0"/>
              <a:t>Informācija par Latgales investīciju objektiem;</a:t>
            </a:r>
          </a:p>
          <a:p>
            <a:pPr marL="514350" indent="-514350">
              <a:buFont typeface="+mj-lt"/>
              <a:buAutoNum type="arabicPeriod"/>
            </a:pPr>
            <a:r>
              <a:rPr lang="lv-LV" dirty="0" smtClean="0"/>
              <a:t>Informācija par Latgales uzņēmumiem;</a:t>
            </a:r>
            <a:endParaRPr lang="lv-LV" dirty="0"/>
          </a:p>
        </p:txBody>
      </p:sp>
    </p:spTree>
    <p:extLst>
      <p:ext uri="{BB962C8B-B14F-4D97-AF65-F5344CB8AC3E}">
        <p14:creationId xmlns:p14="http://schemas.microsoft.com/office/powerpoint/2010/main" val="32974440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2286000" y="274638"/>
            <a:ext cx="6400800" cy="1143000"/>
          </a:xfrm>
        </p:spPr>
        <p:txBody>
          <a:bodyPr/>
          <a:lstStyle/>
          <a:p>
            <a:pPr algn="l"/>
            <a:r>
              <a:rPr lang="lv-LV" dirty="0" smtClean="0">
                <a:solidFill>
                  <a:srgbClr val="FF0000"/>
                </a:solidFill>
              </a:rPr>
              <a:t>Tālākās rīcības</a:t>
            </a:r>
            <a:endParaRPr lang="fr-CA" dirty="0" smtClean="0"/>
          </a:p>
        </p:txBody>
      </p:sp>
      <p:sp>
        <p:nvSpPr>
          <p:cNvPr id="3075" name="Espace réservé du contenu 2"/>
          <p:cNvSpPr>
            <a:spLocks noGrp="1"/>
          </p:cNvSpPr>
          <p:nvPr>
            <p:ph idx="1"/>
          </p:nvPr>
        </p:nvSpPr>
        <p:spPr>
          <a:xfrm>
            <a:off x="2286000" y="1600200"/>
            <a:ext cx="6400800" cy="4525963"/>
          </a:xfrm>
        </p:spPr>
        <p:txBody>
          <a:bodyPr/>
          <a:lstStyle/>
          <a:p>
            <a:pPr>
              <a:defRPr/>
            </a:pPr>
            <a:r>
              <a:rPr lang="lv-LV" dirty="0" smtClean="0"/>
              <a:t>Vietējo </a:t>
            </a:r>
            <a:r>
              <a:rPr lang="lv-LV" dirty="0"/>
              <a:t>resursu aktivizācijas pasākumu </a:t>
            </a:r>
            <a:r>
              <a:rPr lang="lv-LV" dirty="0" smtClean="0"/>
              <a:t>turpināšana; </a:t>
            </a:r>
            <a:endParaRPr lang="lv-LV" dirty="0"/>
          </a:p>
          <a:p>
            <a:pPr>
              <a:defRPr/>
            </a:pPr>
            <a:endParaRPr lang="lv-LV" dirty="0"/>
          </a:p>
          <a:p>
            <a:pPr>
              <a:defRPr/>
            </a:pPr>
            <a:r>
              <a:rPr lang="lv-LV" dirty="0"/>
              <a:t>Investīciju objektu </a:t>
            </a:r>
            <a:r>
              <a:rPr lang="lv-LV" dirty="0" smtClean="0"/>
              <a:t>kataloga </a:t>
            </a:r>
            <a:r>
              <a:rPr lang="lv-LV" dirty="0"/>
              <a:t>sagatavošana;</a:t>
            </a:r>
          </a:p>
          <a:p>
            <a:pPr marL="0" indent="0">
              <a:buNone/>
              <a:defRPr/>
            </a:pPr>
            <a:endParaRPr lang="lv-LV" dirty="0"/>
          </a:p>
          <a:p>
            <a:pPr>
              <a:defRPr/>
            </a:pPr>
            <a:r>
              <a:rPr lang="lv-LV" dirty="0"/>
              <a:t>Latgales pārstāvniecības Rīgā </a:t>
            </a:r>
            <a:r>
              <a:rPr lang="lv-LV" dirty="0" smtClean="0"/>
              <a:t>pilnveidošana;</a:t>
            </a:r>
            <a:endParaRPr lang="lv-LV" dirty="0"/>
          </a:p>
          <a:p>
            <a:pPr>
              <a:defRPr/>
            </a:pPr>
            <a:endParaRPr lang="lv-LV" b="1" dirty="0"/>
          </a:p>
        </p:txBody>
      </p:sp>
    </p:spTree>
    <p:extLst>
      <p:ext uri="{BB962C8B-B14F-4D97-AF65-F5344CB8AC3E}">
        <p14:creationId xmlns:p14="http://schemas.microsoft.com/office/powerpoint/2010/main" val="24697307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2286000" y="274638"/>
            <a:ext cx="6400800" cy="1143000"/>
          </a:xfrm>
        </p:spPr>
        <p:txBody>
          <a:bodyPr/>
          <a:lstStyle/>
          <a:p>
            <a:pPr algn="l"/>
            <a:r>
              <a:rPr lang="lv-LV" dirty="0" smtClean="0">
                <a:solidFill>
                  <a:srgbClr val="FF0000"/>
                </a:solidFill>
              </a:rPr>
              <a:t>Tālākās rīcības</a:t>
            </a:r>
            <a:endParaRPr lang="fr-CA" dirty="0" smtClean="0"/>
          </a:p>
        </p:txBody>
      </p:sp>
      <p:sp>
        <p:nvSpPr>
          <p:cNvPr id="3075" name="Espace réservé du contenu 2"/>
          <p:cNvSpPr>
            <a:spLocks noGrp="1"/>
          </p:cNvSpPr>
          <p:nvPr>
            <p:ph idx="1"/>
          </p:nvPr>
        </p:nvSpPr>
        <p:spPr>
          <a:xfrm>
            <a:off x="2286000" y="1600200"/>
            <a:ext cx="6400800" cy="4525963"/>
          </a:xfrm>
        </p:spPr>
        <p:txBody>
          <a:bodyPr/>
          <a:lstStyle/>
          <a:p>
            <a:pPr>
              <a:defRPr/>
            </a:pPr>
            <a:endParaRPr lang="lv-LV" b="1" dirty="0"/>
          </a:p>
          <a:p>
            <a:pPr>
              <a:defRPr/>
            </a:pPr>
            <a:r>
              <a:rPr lang="lv-LV" dirty="0" smtClean="0"/>
              <a:t>2 Tirdzniecības </a:t>
            </a:r>
            <a:r>
              <a:rPr lang="lv-LV" dirty="0"/>
              <a:t>misiju </a:t>
            </a:r>
            <a:r>
              <a:rPr lang="lv-LV" dirty="0" smtClean="0"/>
              <a:t>organizēšana 2014. gadā;</a:t>
            </a:r>
            <a:endParaRPr lang="lv-LV" dirty="0"/>
          </a:p>
          <a:p>
            <a:pPr>
              <a:defRPr/>
            </a:pPr>
            <a:endParaRPr lang="lv-LV" dirty="0"/>
          </a:p>
          <a:p>
            <a:pPr>
              <a:defRPr/>
            </a:pPr>
            <a:r>
              <a:rPr lang="lv-LV" dirty="0" smtClean="0"/>
              <a:t>Latgales uzņēmēju savstarpējās sadarbības motivācijas pasākumu sērija. </a:t>
            </a:r>
            <a:endParaRPr lang="lv-LV" dirty="0"/>
          </a:p>
        </p:txBody>
      </p:sp>
    </p:spTree>
    <p:extLst>
      <p:ext uri="{BB962C8B-B14F-4D97-AF65-F5344CB8AC3E}">
        <p14:creationId xmlns:p14="http://schemas.microsoft.com/office/powerpoint/2010/main" val="21514271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lv-LV" b="1" dirty="0" smtClean="0">
                <a:solidFill>
                  <a:srgbClr val="FF0000"/>
                </a:solidFill>
              </a:rPr>
              <a:t>KOPĀ MĒS VARAM!!!</a:t>
            </a:r>
            <a:endParaRPr lang="fr-CA" b="1" dirty="0" smtClean="0"/>
          </a:p>
        </p:txBody>
      </p:sp>
      <p:sp>
        <p:nvSpPr>
          <p:cNvPr id="5123" name="Espace réservé du contenu 2"/>
          <p:cNvSpPr>
            <a:spLocks noGrp="1"/>
          </p:cNvSpPr>
          <p:nvPr>
            <p:ph idx="1"/>
          </p:nvPr>
        </p:nvSpPr>
        <p:spPr>
          <a:xfrm>
            <a:off x="457200" y="1857375"/>
            <a:ext cx="8229600" cy="4525963"/>
          </a:xfrm>
        </p:spPr>
        <p:txBody>
          <a:bodyPr/>
          <a:lstStyle/>
          <a:p>
            <a:pPr marL="0" indent="0">
              <a:buNone/>
            </a:pPr>
            <a:endParaRPr lang="lv-LV" dirty="0" smtClean="0"/>
          </a:p>
          <a:p>
            <a:pPr marL="0" indent="0">
              <a:buNone/>
            </a:pPr>
            <a:endParaRPr lang="lv-LV" dirty="0"/>
          </a:p>
          <a:p>
            <a:pPr marL="0" indent="0">
              <a:buNone/>
            </a:pPr>
            <a:r>
              <a:rPr lang="lv-LV" dirty="0" smtClean="0"/>
              <a:t>               Latgales Uzņēmējdarbības Centrs</a:t>
            </a:r>
          </a:p>
          <a:p>
            <a:pPr marL="0" indent="0">
              <a:buNone/>
            </a:pPr>
            <a:r>
              <a:rPr lang="lv-LV" dirty="0" smtClean="0"/>
              <a:t>               </a:t>
            </a:r>
            <a:r>
              <a:rPr lang="lv-LV" smtClean="0"/>
              <a:t>Saules iela 15</a:t>
            </a:r>
            <a:r>
              <a:rPr lang="lv-LV" dirty="0" smtClean="0"/>
              <a:t>, Daugavpils </a:t>
            </a:r>
          </a:p>
          <a:p>
            <a:pPr marL="0" indent="0">
              <a:buNone/>
            </a:pPr>
            <a:r>
              <a:rPr lang="lv-LV" dirty="0" smtClean="0"/>
              <a:t>               Tel. 26511047</a:t>
            </a:r>
          </a:p>
          <a:p>
            <a:pPr marL="0" indent="0">
              <a:buNone/>
            </a:pPr>
            <a:r>
              <a:rPr lang="lv-LV" dirty="0" smtClean="0"/>
              <a:t>               </a:t>
            </a:r>
            <a:r>
              <a:rPr lang="lv-LV" dirty="0" err="1" smtClean="0"/>
              <a:t>luc@latgale.lv</a:t>
            </a:r>
            <a:endParaRPr lang="lv-LV" dirty="0" smtClean="0"/>
          </a:p>
          <a:p>
            <a:pPr marL="0" indent="0">
              <a:buNone/>
            </a:pPr>
            <a:r>
              <a:rPr lang="lv-LV" dirty="0" smtClean="0"/>
              <a:t>               </a:t>
            </a:r>
            <a:r>
              <a:rPr lang="fr-CA" dirty="0" smtClean="0"/>
              <a:t>www.latgale.lv</a:t>
            </a:r>
          </a:p>
          <a:p>
            <a:pPr marL="0" indent="0">
              <a:buNone/>
            </a:pPr>
            <a:endParaRPr lang="fr-CA"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LPR sadarbība/ NORWAY GRANTS</a:t>
            </a:r>
          </a:p>
        </p:txBody>
      </p:sp>
      <p:sp>
        <p:nvSpPr>
          <p:cNvPr id="3" name="Content Placeholder 2"/>
          <p:cNvSpPr>
            <a:spLocks noGrp="1"/>
          </p:cNvSpPr>
          <p:nvPr>
            <p:ph idx="1"/>
          </p:nvPr>
        </p:nvSpPr>
        <p:spPr/>
        <p:txBody>
          <a:bodyPr/>
          <a:lstStyle/>
          <a:p>
            <a:pPr marL="0" indent="0">
              <a:buNone/>
            </a:pPr>
            <a:r>
              <a:rPr lang="lv-LV" sz="2800" dirty="0"/>
              <a:t>AKTIVITĀTE:  Uzņēmējdarbības un inovāciju sistēmas izveide un īstenošana Latgales plānošanas reģionā: </a:t>
            </a:r>
            <a:endParaRPr lang="lv-LV" sz="2800" dirty="0" smtClean="0"/>
          </a:p>
          <a:p>
            <a:pPr marL="0" indent="0">
              <a:buNone/>
            </a:pPr>
            <a:endParaRPr lang="lv-LV" sz="2800" dirty="0"/>
          </a:p>
          <a:p>
            <a:pPr marL="514350" indent="-514350">
              <a:buAutoNum type="arabicPeriod" startAt="2"/>
            </a:pPr>
            <a:r>
              <a:rPr lang="lv-LV" sz="2800" dirty="0" smtClean="0"/>
              <a:t>Pašvaldību </a:t>
            </a:r>
            <a:r>
              <a:rPr lang="lv-LV" sz="2800" dirty="0"/>
              <a:t>un uzņēmējus pārstāvošo </a:t>
            </a:r>
            <a:r>
              <a:rPr lang="lv-LV" sz="2800" dirty="0" smtClean="0"/>
              <a:t> nevalstisko </a:t>
            </a:r>
            <a:r>
              <a:rPr lang="lv-LV" sz="2800" dirty="0"/>
              <a:t>organizāciju vizītes uz kaimiņvalstīm, lai popularizētu vietējo produkciju un radītu tai jaunu noieta tirgu caur sadarbības </a:t>
            </a:r>
            <a:r>
              <a:rPr lang="lv-LV" sz="2800" dirty="0" smtClean="0"/>
              <a:t>veicināšanu;</a:t>
            </a:r>
            <a:endParaRPr lang="lv-LV" sz="2800" dirty="0"/>
          </a:p>
        </p:txBody>
      </p:sp>
    </p:spTree>
    <p:extLst>
      <p:ext uri="{BB962C8B-B14F-4D97-AF65-F5344CB8AC3E}">
        <p14:creationId xmlns:p14="http://schemas.microsoft.com/office/powerpoint/2010/main" val="2189838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LPR sadarbība/ NORWAY GRANTS</a:t>
            </a:r>
          </a:p>
        </p:txBody>
      </p:sp>
      <p:sp>
        <p:nvSpPr>
          <p:cNvPr id="3" name="Content Placeholder 2"/>
          <p:cNvSpPr>
            <a:spLocks noGrp="1"/>
          </p:cNvSpPr>
          <p:nvPr>
            <p:ph idx="1"/>
          </p:nvPr>
        </p:nvSpPr>
        <p:spPr/>
        <p:txBody>
          <a:bodyPr/>
          <a:lstStyle/>
          <a:p>
            <a:pPr marL="0" indent="0">
              <a:buNone/>
            </a:pPr>
            <a:r>
              <a:rPr lang="lv-LV" sz="2800" dirty="0"/>
              <a:t>AKTIVITĀTE:  Uzņēmējdarbības un inovāciju sistēmas izveide un īstenošana Latgales plānošanas reģionā: </a:t>
            </a:r>
            <a:endParaRPr lang="lv-LV" sz="2800" dirty="0" smtClean="0"/>
          </a:p>
          <a:p>
            <a:pPr marL="0" indent="0">
              <a:buNone/>
            </a:pPr>
            <a:endParaRPr lang="lv-LV" sz="2800" dirty="0"/>
          </a:p>
          <a:p>
            <a:pPr marL="0" indent="0">
              <a:buNone/>
            </a:pPr>
            <a:r>
              <a:rPr lang="lv-LV" sz="2800" dirty="0" smtClean="0"/>
              <a:t>3</a:t>
            </a:r>
            <a:r>
              <a:rPr lang="lv-LV" sz="2800" dirty="0"/>
              <a:t>. </a:t>
            </a:r>
            <a:r>
              <a:rPr lang="lv-LV" sz="2800" dirty="0" smtClean="0"/>
              <a:t> Dalība </a:t>
            </a:r>
            <a:r>
              <a:rPr lang="lv-LV" sz="2800" dirty="0"/>
              <a:t>investīciju </a:t>
            </a:r>
            <a:r>
              <a:rPr lang="lv-LV" sz="2800" dirty="0" smtClean="0"/>
              <a:t>forumos;</a:t>
            </a:r>
          </a:p>
          <a:p>
            <a:pPr marL="514350" indent="-514350">
              <a:buAutoNum type="arabicPeriod" startAt="4"/>
            </a:pPr>
            <a:r>
              <a:rPr lang="lv-LV" sz="2800" dirty="0" smtClean="0"/>
              <a:t>Investīciju </a:t>
            </a:r>
            <a:r>
              <a:rPr lang="lv-LV" sz="2800" dirty="0"/>
              <a:t>kataloga </a:t>
            </a:r>
            <a:r>
              <a:rPr lang="lv-LV" sz="2800" dirty="0" smtClean="0"/>
              <a:t>izstrāde;</a:t>
            </a:r>
          </a:p>
          <a:p>
            <a:pPr marL="514350" indent="-514350">
              <a:buAutoNum type="arabicPeriod" startAt="4"/>
            </a:pPr>
            <a:r>
              <a:rPr lang="lv-LV" sz="2800" dirty="0" smtClean="0"/>
              <a:t>Tīmekļa </a:t>
            </a:r>
            <a:r>
              <a:rPr lang="lv-LV" sz="2800" dirty="0"/>
              <a:t>vietnes  </a:t>
            </a:r>
            <a:r>
              <a:rPr lang="lv-LV" sz="2800" dirty="0">
                <a:solidFill>
                  <a:srgbClr val="FF0000"/>
                </a:solidFill>
              </a:rPr>
              <a:t>www.investlatgale.com</a:t>
            </a:r>
            <a:r>
              <a:rPr lang="lv-LV" sz="2800" dirty="0"/>
              <a:t> izstrāde un </a:t>
            </a:r>
            <a:r>
              <a:rPr lang="lv-LV" sz="2800" dirty="0" smtClean="0"/>
              <a:t>uzturēšana;</a:t>
            </a:r>
          </a:p>
          <a:p>
            <a:pPr marL="514350" indent="-514350">
              <a:buAutoNum type="arabicPeriod" startAt="4"/>
            </a:pPr>
            <a:r>
              <a:rPr lang="lv-LV" sz="2800" dirty="0" smtClean="0"/>
              <a:t>Latgales </a:t>
            </a:r>
            <a:r>
              <a:rPr lang="lv-LV" sz="2800" dirty="0"/>
              <a:t>reģiona pārstāvniecības Rīgā </a:t>
            </a:r>
            <a:r>
              <a:rPr lang="lv-LV" sz="2800" dirty="0" smtClean="0"/>
              <a:t>izveide  un </a:t>
            </a:r>
            <a:r>
              <a:rPr lang="lv-LV" sz="2800" dirty="0"/>
              <a:t>uzturēšana.</a:t>
            </a:r>
          </a:p>
          <a:p>
            <a:pPr marL="514350" indent="-514350">
              <a:buAutoNum type="arabicPeriod" startAt="4"/>
            </a:pPr>
            <a:endParaRPr lang="lv-LV" sz="2800" dirty="0"/>
          </a:p>
        </p:txBody>
      </p:sp>
    </p:spTree>
    <p:extLst>
      <p:ext uri="{BB962C8B-B14F-4D97-AF65-F5344CB8AC3E}">
        <p14:creationId xmlns:p14="http://schemas.microsoft.com/office/powerpoint/2010/main" val="1163092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Titre 1"/>
          <p:cNvSpPr>
            <a:spLocks noGrp="1"/>
          </p:cNvSpPr>
          <p:nvPr>
            <p:ph type="title"/>
          </p:nvPr>
        </p:nvSpPr>
        <p:spPr/>
        <p:txBody>
          <a:bodyPr/>
          <a:lstStyle/>
          <a:p>
            <a:r>
              <a:rPr lang="lv-LV" dirty="0" smtClean="0">
                <a:solidFill>
                  <a:srgbClr val="FF0000"/>
                </a:solidFill>
              </a:rPr>
              <a:t>LUC uzdevumi</a:t>
            </a:r>
            <a:endParaRPr lang="fr-CA" dirty="0" smtClean="0"/>
          </a:p>
        </p:txBody>
      </p:sp>
      <p:sp>
        <p:nvSpPr>
          <p:cNvPr id="4099" name="Espace réservé du contenu 2"/>
          <p:cNvSpPr>
            <a:spLocks noGrp="1"/>
          </p:cNvSpPr>
          <p:nvPr>
            <p:ph idx="1"/>
          </p:nvPr>
        </p:nvSpPr>
        <p:spPr>
          <a:xfrm>
            <a:off x="107504" y="1196752"/>
            <a:ext cx="8928992" cy="5400599"/>
          </a:xfrm>
        </p:spPr>
        <p:txBody>
          <a:bodyPr/>
          <a:lstStyle/>
          <a:p>
            <a:pPr>
              <a:defRPr/>
            </a:pPr>
            <a:endParaRPr lang="lv-LV" sz="2400" b="1" dirty="0" smtClean="0"/>
          </a:p>
          <a:p>
            <a:pPr marL="0" indent="0">
              <a:buNone/>
              <a:defRPr/>
            </a:pPr>
            <a:endParaRPr lang="lv-LV" sz="2400" b="1" dirty="0"/>
          </a:p>
          <a:p>
            <a:pPr>
              <a:defRPr/>
            </a:pPr>
            <a:r>
              <a:rPr lang="lv-LV" dirty="0" smtClean="0"/>
              <a:t>LPR LUC pamata prioritātes ir uzņēmējdarbības veicināšana un investīciju piesaiste Latgales plānošanas reģiona uzņēmumiem ar mērķi radīt jaunas darba vietas un uzlabot uzņēmējdarbības vidi reģionā.</a:t>
            </a:r>
          </a:p>
          <a:p>
            <a:pPr>
              <a:defRPr/>
            </a:pPr>
            <a:endParaRPr lang="lv-LV" dirty="0"/>
          </a:p>
          <a:p>
            <a:pPr>
              <a:defRPr/>
            </a:pPr>
            <a:r>
              <a:rPr lang="lv-LV" dirty="0" smtClean="0"/>
              <a:t>Lai nodrošinātu uzdevumu izpildi, LPR LUC izmanto ļoti dažādas iespējas un instrumentus</a:t>
            </a:r>
            <a:r>
              <a:rPr lang="lv-LV" b="1" dirty="0" smtClean="0"/>
              <a:t>. </a:t>
            </a:r>
          </a:p>
          <a:p>
            <a:pPr>
              <a:defRPr/>
            </a:pPr>
            <a:endParaRPr lang="lv-LV" sz="2400" b="1" dirty="0" smtClean="0"/>
          </a:p>
          <a:p>
            <a:pPr>
              <a:defRPr/>
            </a:pPr>
            <a:endParaRPr lang="lv-LV" sz="24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solidFill>
                  <a:srgbClr val="FF0000"/>
                </a:solidFill>
              </a:rPr>
              <a:t>LUC struktūra</a:t>
            </a:r>
            <a:endParaRPr lang="lv-LV" dirty="0"/>
          </a:p>
        </p:txBody>
      </p:sp>
      <p:sp>
        <p:nvSpPr>
          <p:cNvPr id="3" name="Content Placeholder 2"/>
          <p:cNvSpPr>
            <a:spLocks noGrp="1"/>
          </p:cNvSpPr>
          <p:nvPr>
            <p:ph idx="1"/>
          </p:nvPr>
        </p:nvSpPr>
        <p:spPr>
          <a:xfrm>
            <a:off x="107504" y="1052736"/>
            <a:ext cx="8856984" cy="5616624"/>
          </a:xfrm>
        </p:spPr>
        <p:txBody>
          <a:bodyPr/>
          <a:lstStyle/>
          <a:p>
            <a:pPr>
              <a:defRPr/>
            </a:pPr>
            <a:r>
              <a:rPr lang="lv-LV" sz="2800" dirty="0"/>
              <a:t>Izveidota LUC struktūra ar vadītāju un </a:t>
            </a:r>
            <a:r>
              <a:rPr lang="lv-LV" sz="2800" dirty="0">
                <a:solidFill>
                  <a:srgbClr val="FF0000"/>
                </a:solidFill>
              </a:rPr>
              <a:t>8</a:t>
            </a:r>
            <a:r>
              <a:rPr lang="lv-LV" sz="2800" dirty="0"/>
              <a:t> reģionāliem komercdarbības konsultantiem </a:t>
            </a:r>
            <a:r>
              <a:rPr lang="lv-LV" sz="2800" dirty="0" smtClean="0"/>
              <a:t>kas </a:t>
            </a:r>
            <a:r>
              <a:rPr lang="lv-LV" sz="2800" dirty="0"/>
              <a:t>nodrošina LUC pakalpojumu pieejamību visā Latgales teritorijā.</a:t>
            </a:r>
          </a:p>
          <a:p>
            <a:pPr>
              <a:defRPr/>
            </a:pPr>
            <a:endParaRPr lang="lv-LV" sz="2400" b="1" dirty="0"/>
          </a:p>
          <a:p>
            <a:endParaRPr lang="lv-LV"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132" y="2328863"/>
            <a:ext cx="5972515" cy="446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1947" y="2328863"/>
            <a:ext cx="2878137" cy="446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6887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solidFill>
                  <a:srgbClr val="FF0000"/>
                </a:solidFill>
              </a:rPr>
              <a:t>LUC </a:t>
            </a:r>
            <a:endParaRPr lang="lv-LV" dirty="0"/>
          </a:p>
        </p:txBody>
      </p:sp>
      <p:sp>
        <p:nvSpPr>
          <p:cNvPr id="3" name="Content Placeholder 2"/>
          <p:cNvSpPr>
            <a:spLocks noGrp="1"/>
          </p:cNvSpPr>
          <p:nvPr>
            <p:ph idx="1"/>
          </p:nvPr>
        </p:nvSpPr>
        <p:spPr>
          <a:xfrm>
            <a:off x="457200" y="1600200"/>
            <a:ext cx="8686800" cy="5141168"/>
          </a:xfrm>
        </p:spPr>
        <p:txBody>
          <a:bodyPr/>
          <a:lstStyle/>
          <a:p>
            <a:pPr>
              <a:defRPr/>
            </a:pPr>
            <a:r>
              <a:rPr lang="lv-LV" sz="2400" b="1" dirty="0">
                <a:solidFill>
                  <a:srgbClr val="FF0000"/>
                </a:solidFill>
              </a:rPr>
              <a:t>VPA uzņēmējdarbībai Latgalē</a:t>
            </a:r>
          </a:p>
          <a:p>
            <a:pPr>
              <a:defRPr/>
            </a:pPr>
            <a:r>
              <a:rPr lang="lv-LV" sz="2400" b="1" dirty="0">
                <a:solidFill>
                  <a:srgbClr val="FF0000"/>
                </a:solidFill>
              </a:rPr>
              <a:t>Iestāžu sinerģija </a:t>
            </a:r>
            <a:r>
              <a:rPr lang="lv-LV" sz="2400" dirty="0"/>
              <a:t>– pārnozariska pieeja darbam ar uzņēmējiem un iedzīvotājiem </a:t>
            </a:r>
          </a:p>
          <a:p>
            <a:pPr>
              <a:defRPr/>
            </a:pPr>
            <a:r>
              <a:rPr lang="lv-LV" sz="2400" b="1" dirty="0">
                <a:solidFill>
                  <a:srgbClr val="FF0000"/>
                </a:solidFill>
              </a:rPr>
              <a:t>Mobilitāte</a:t>
            </a:r>
            <a:r>
              <a:rPr lang="lv-LV" sz="2400" dirty="0"/>
              <a:t> – pakalpojums tuvāk iedzīvotājam</a:t>
            </a:r>
          </a:p>
          <a:p>
            <a:pPr>
              <a:defRPr/>
            </a:pPr>
            <a:r>
              <a:rPr lang="lv-LV" sz="2400" b="1" dirty="0">
                <a:solidFill>
                  <a:srgbClr val="FF0000"/>
                </a:solidFill>
              </a:rPr>
              <a:t>Vietējo resursu aktivizācija </a:t>
            </a:r>
            <a:r>
              <a:rPr lang="lv-LV" sz="2400" dirty="0"/>
              <a:t>– iedzīvotāju motivācija, zināšanas, prasmes uzņēmējdarbībā</a:t>
            </a:r>
          </a:p>
          <a:p>
            <a:pPr>
              <a:defRPr/>
            </a:pPr>
            <a:r>
              <a:rPr lang="lv-LV" sz="2400" b="1" dirty="0">
                <a:solidFill>
                  <a:srgbClr val="FF0000"/>
                </a:solidFill>
              </a:rPr>
              <a:t>Jauni pakalpojumi Latgales reģionā</a:t>
            </a:r>
            <a:r>
              <a:rPr lang="lv-LV" sz="2400" b="1" dirty="0"/>
              <a:t>:</a:t>
            </a:r>
          </a:p>
          <a:p>
            <a:pPr lvl="1">
              <a:defRPr/>
            </a:pPr>
            <a:r>
              <a:rPr lang="lv-LV" sz="2000" dirty="0"/>
              <a:t>Atbalsts investoriem</a:t>
            </a:r>
          </a:p>
          <a:p>
            <a:pPr lvl="1">
              <a:defRPr/>
            </a:pPr>
            <a:r>
              <a:rPr lang="lv-LV" sz="2000" dirty="0"/>
              <a:t>E-pakalpojumu konsultācijas </a:t>
            </a:r>
          </a:p>
          <a:p>
            <a:pPr lvl="1">
              <a:defRPr/>
            </a:pPr>
            <a:r>
              <a:rPr lang="lv-LV" sz="2000" dirty="0"/>
              <a:t>Apmācības Latgales reģiona speciālistiem</a:t>
            </a:r>
          </a:p>
          <a:p>
            <a:pPr lvl="1">
              <a:defRPr/>
            </a:pPr>
            <a:r>
              <a:rPr lang="lv-LV" sz="2000" dirty="0"/>
              <a:t>“Birokrātijas gids” – risinājumu meklēšana problēmsituācijās (normatīvā regulējuma pilnveidošana)</a:t>
            </a:r>
          </a:p>
          <a:p>
            <a:pPr>
              <a:defRPr/>
            </a:pPr>
            <a:r>
              <a:rPr lang="lv-LV" sz="2400" b="1" dirty="0">
                <a:solidFill>
                  <a:srgbClr val="FF0000"/>
                </a:solidFill>
              </a:rPr>
              <a:t>Proaktīva darbība</a:t>
            </a:r>
          </a:p>
        </p:txBody>
      </p:sp>
    </p:spTree>
    <p:extLst>
      <p:ext uri="{BB962C8B-B14F-4D97-AF65-F5344CB8AC3E}">
        <p14:creationId xmlns:p14="http://schemas.microsoft.com/office/powerpoint/2010/main" val="684598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solidFill>
                  <a:srgbClr val="FF0000"/>
                </a:solidFill>
              </a:rPr>
              <a:t>LUC Pakalpojumi</a:t>
            </a:r>
            <a:endParaRPr lang="lv-LV" dirty="0">
              <a:solidFill>
                <a:srgbClr val="FF0000"/>
              </a:solidFill>
            </a:endParaRPr>
          </a:p>
        </p:txBody>
      </p:sp>
      <p:sp>
        <p:nvSpPr>
          <p:cNvPr id="3" name="Content Placeholder 2"/>
          <p:cNvSpPr>
            <a:spLocks noGrp="1"/>
          </p:cNvSpPr>
          <p:nvPr>
            <p:ph idx="1"/>
          </p:nvPr>
        </p:nvSpPr>
        <p:spPr/>
        <p:txBody>
          <a:bodyPr/>
          <a:lstStyle/>
          <a:p>
            <a:r>
              <a:rPr lang="lv-LV" sz="2800" dirty="0" smtClean="0"/>
              <a:t>Konsultācijas </a:t>
            </a:r>
            <a:r>
              <a:rPr lang="lv-LV" sz="2800" dirty="0"/>
              <a:t>klātienē un ar e-pasta starpniecību uzņēmumiem saistībā ar </a:t>
            </a:r>
            <a:r>
              <a:rPr lang="lv-LV" sz="2800" dirty="0">
                <a:solidFill>
                  <a:srgbClr val="FF0000"/>
                </a:solidFill>
              </a:rPr>
              <a:t>uzņēmējdarbības attīstību</a:t>
            </a:r>
            <a:r>
              <a:rPr lang="lv-LV" sz="2800" dirty="0"/>
              <a:t>, pārstrukturēšanu, dažādošanu, konsultācijas par e-pakalpojumu izmantošanu, apmācības portāla </a:t>
            </a:r>
            <a:r>
              <a:rPr lang="lv-LV" sz="2800" dirty="0">
                <a:solidFill>
                  <a:srgbClr val="FF0000"/>
                </a:solidFill>
              </a:rPr>
              <a:t>www.latvija.lv</a:t>
            </a:r>
            <a:r>
              <a:rPr lang="lv-LV" sz="2800" dirty="0"/>
              <a:t> efektīvai lietošanai,  konsultācijas par dažādu institūciju pakalpojumiem</a:t>
            </a:r>
            <a:r>
              <a:rPr lang="lv-LV" sz="2800" dirty="0" smtClean="0"/>
              <a:t>.</a:t>
            </a:r>
          </a:p>
          <a:p>
            <a:r>
              <a:rPr lang="lv-LV" sz="2800" dirty="0" smtClean="0"/>
              <a:t>Konsultācija </a:t>
            </a:r>
            <a:r>
              <a:rPr lang="lv-LV" sz="2800" dirty="0"/>
              <a:t>klātienē un ar e-pasta starpniecību par </a:t>
            </a:r>
            <a:r>
              <a:rPr lang="lv-LV" sz="2800" dirty="0">
                <a:solidFill>
                  <a:srgbClr val="FF0000"/>
                </a:solidFill>
              </a:rPr>
              <a:t>uzņēmējdarbības uzsākšanu</a:t>
            </a:r>
            <a:r>
              <a:rPr lang="lv-LV" sz="2800" dirty="0"/>
              <a:t> un ar to saistītiem jautājumiem</a:t>
            </a:r>
          </a:p>
          <a:p>
            <a:endParaRPr lang="lv-LV" sz="2800" dirty="0" smtClean="0"/>
          </a:p>
          <a:p>
            <a:endParaRPr lang="lv-LV" sz="2800" dirty="0"/>
          </a:p>
          <a:p>
            <a:endParaRPr lang="lv-LV" dirty="0"/>
          </a:p>
        </p:txBody>
      </p:sp>
    </p:spTree>
    <p:extLst>
      <p:ext uri="{BB962C8B-B14F-4D97-AF65-F5344CB8AC3E}">
        <p14:creationId xmlns:p14="http://schemas.microsoft.com/office/powerpoint/2010/main" val="3455908814"/>
      </p:ext>
    </p:extLst>
  </p:cSld>
  <p:clrMapOvr>
    <a:masterClrMapping/>
  </p:clrMapOvr>
</p:sld>
</file>

<file path=ppt/theme/theme1.xml><?xml version="1.0" encoding="utf-8"?>
<a:theme xmlns:a="http://schemas.openxmlformats.org/drawingml/2006/main" name="13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139</Template>
  <TotalTime>441</TotalTime>
  <Words>854</Words>
  <Application>Microsoft Office PowerPoint</Application>
  <PresentationFormat>On-screen Show (4:3)</PresentationFormat>
  <Paragraphs>103</Paragraphs>
  <Slides>33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Cambria</vt:lpstr>
      <vt:lpstr>Times New Roman</vt:lpstr>
      <vt:lpstr>139</vt:lpstr>
      <vt:lpstr>LPR iespējas veicināt uzņēmējdarbību un piesaistīt investīcijas reģionā un pašvaldībās, izmantojot mārketinga aktivitātes</vt:lpstr>
      <vt:lpstr>LPR sadarbība/ NORWAY GRANTS</vt:lpstr>
      <vt:lpstr>LPR sadarbība/ NORWAY GRANTS</vt:lpstr>
      <vt:lpstr>LPR sadarbība/ NORWAY GRANTS</vt:lpstr>
      <vt:lpstr>LPR sadarbība/ NORWAY GRANTS</vt:lpstr>
      <vt:lpstr>LUC uzdevumi</vt:lpstr>
      <vt:lpstr>LUC struktūra</vt:lpstr>
      <vt:lpstr>LUC </vt:lpstr>
      <vt:lpstr>LUC Pakalpojumi</vt:lpstr>
      <vt:lpstr>LUC Sadarbība</vt:lpstr>
      <vt:lpstr>LUC Sadarbība</vt:lpstr>
      <vt:lpstr>LUC Aktivitātes</vt:lpstr>
      <vt:lpstr>PowerPoint Presentation</vt:lpstr>
      <vt:lpstr>PowerPoint Presentation</vt:lpstr>
      <vt:lpstr>PowerPoint Presentation</vt:lpstr>
      <vt:lpstr>PowerPoint Presentation</vt:lpstr>
      <vt:lpstr>LUC Aktivitātes</vt:lpstr>
      <vt:lpstr>PowerPoint Presentation</vt:lpstr>
      <vt:lpstr>PowerPoint Presentation</vt:lpstr>
      <vt:lpstr>PowerPoint Presentation</vt:lpstr>
      <vt:lpstr>PowerPoint Presentation</vt:lpstr>
      <vt:lpstr>LUC Aktivitātes</vt:lpstr>
      <vt:lpstr>LUC Aktivitātes</vt:lpstr>
      <vt:lpstr>LUC Aktivitātes</vt:lpstr>
      <vt:lpstr>PowerPoint Presentation</vt:lpstr>
      <vt:lpstr>PowerPoint Presentation</vt:lpstr>
      <vt:lpstr>PowerPoint Presentation</vt:lpstr>
      <vt:lpstr>LUC Aktivitātes</vt:lpstr>
      <vt:lpstr>LPR sadarbība/ NORWAY GRANTS</vt:lpstr>
      <vt:lpstr>LUC sadarbība/ NORWAY GRANTS</vt:lpstr>
      <vt:lpstr>Tālākās rīcības</vt:lpstr>
      <vt:lpstr>Tālākās rīcības</vt:lpstr>
      <vt:lpstr>KOPĀ MĒS VARAM!!!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UZŅĒMEJDARBĪBAS  ATTĪSTĪBAS IESPĒJAS LATGALES PLĀNOŠANAS REĢIONĀ</dc:title>
  <dc:creator>Vladislavs</dc:creator>
  <cp:lastModifiedBy>Alise Vecozola</cp:lastModifiedBy>
  <cp:revision>41</cp:revision>
  <cp:lastPrinted>2014-04-10T05:33:07Z</cp:lastPrinted>
  <dcterms:created xsi:type="dcterms:W3CDTF">2013-05-23T10:30:07Z</dcterms:created>
  <dcterms:modified xsi:type="dcterms:W3CDTF">2014-04-10T05:41:48Z</dcterms:modified>
</cp:coreProperties>
</file>